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83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DBAD2-282C-4F58-B666-FF00A0B20113}" type="datetimeFigureOut">
              <a:rPr lang="en-IN" smtClean="0"/>
              <a:t>18-11-2025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CFF5D9-F1FE-4700-B0D1-37E09376FD7D}" type="slidenum">
              <a:rPr lang="en-IN" smtClean="0"/>
              <a:t>‹#›</a:t>
            </a:fld>
            <a:endParaRPr lang="en-IN"/>
          </a:p>
        </p:txBody>
      </p:sp>
    </p:spTree>
    <p:extLst>
      <p:ext uri="{BB962C8B-B14F-4D97-AF65-F5344CB8AC3E}">
        <p14:creationId xmlns:p14="http://schemas.microsoft.com/office/powerpoint/2010/main" val="3952806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LiberationSerif"/>
              </a:rPr>
              <a:t>An attack by </a:t>
            </a:r>
            <a:r>
              <a:rPr lang="en-US" sz="1800" b="1" i="0" u="none" strike="noStrike" baseline="0" dirty="0">
                <a:solidFill>
                  <a:srgbClr val="000000"/>
                </a:solidFill>
                <a:latin typeface="LiberationSerif-Bold"/>
              </a:rPr>
              <a:t>sum </a:t>
            </a:r>
            <a:r>
              <a:rPr lang="en-US" sz="1800" b="0" i="0" u="none" strike="noStrike" baseline="0" dirty="0">
                <a:solidFill>
                  <a:srgbClr val="000000"/>
                </a:solidFill>
                <a:latin typeface="LiberationSerif"/>
              </a:rPr>
              <a:t>tries to infer a value from a reported sum. For example, with the sample database in </a:t>
            </a:r>
            <a:r>
              <a:rPr lang="en-US" sz="1800" b="0" i="0" u="none" strike="noStrike" baseline="0" dirty="0">
                <a:solidFill>
                  <a:srgbClr val="0000EF"/>
                </a:solidFill>
                <a:latin typeface="LiberationSerif"/>
              </a:rPr>
              <a:t>Table 7-7</a:t>
            </a:r>
            <a:r>
              <a:rPr lang="en-US" sz="1800" b="0" i="0" u="none" strike="noStrike" baseline="0" dirty="0">
                <a:solidFill>
                  <a:srgbClr val="000000"/>
                </a:solidFill>
                <a:latin typeface="LiberationSerif"/>
              </a:rPr>
              <a:t>, it might seem safe to report student aid total by sex and</a:t>
            </a:r>
          </a:p>
          <a:p>
            <a:pPr algn="l"/>
            <a:r>
              <a:rPr lang="en-US" sz="1800" b="0" i="0" u="none" strike="noStrike" baseline="0" dirty="0">
                <a:solidFill>
                  <a:srgbClr val="000000"/>
                </a:solidFill>
                <a:latin typeface="LiberationSerif"/>
              </a:rPr>
              <a:t>dorm. Such a report is shown in </a:t>
            </a:r>
            <a:r>
              <a:rPr lang="en-US" sz="1800" b="0" i="0" u="none" strike="noStrike" baseline="0" dirty="0">
                <a:solidFill>
                  <a:srgbClr val="0000EF"/>
                </a:solidFill>
                <a:latin typeface="LiberationSerif"/>
              </a:rPr>
              <a:t>Table 7-8</a:t>
            </a:r>
            <a:r>
              <a:rPr lang="en-US" sz="1800" b="0" i="0" u="none" strike="noStrike" baseline="0" dirty="0">
                <a:solidFill>
                  <a:srgbClr val="000000"/>
                </a:solidFill>
                <a:latin typeface="LiberationSerif"/>
              </a:rPr>
              <a:t>. This seemingly innocent report reveals that no female living in Grey is receiving financial aid. Thus, we can infer that any female living</a:t>
            </a:r>
          </a:p>
          <a:p>
            <a:pPr algn="l"/>
            <a:r>
              <a:rPr lang="en-US" sz="1800" b="0" i="0" u="none" strike="noStrike" baseline="0" dirty="0">
                <a:solidFill>
                  <a:srgbClr val="000000"/>
                </a:solidFill>
                <a:latin typeface="LiberationSerif"/>
              </a:rPr>
              <a:t>in Grey (such as Liu) is certainly not receiving financial aid.</a:t>
            </a:r>
            <a:endParaRPr lang="en-IN" dirty="0"/>
          </a:p>
        </p:txBody>
      </p:sp>
      <p:sp>
        <p:nvSpPr>
          <p:cNvPr id="4" name="Slide Number Placeholder 3"/>
          <p:cNvSpPr>
            <a:spLocks noGrp="1"/>
          </p:cNvSpPr>
          <p:nvPr>
            <p:ph type="sldNum" sz="quarter" idx="5"/>
          </p:nvPr>
        </p:nvSpPr>
        <p:spPr/>
        <p:txBody>
          <a:bodyPr/>
          <a:lstStyle/>
          <a:p>
            <a:fld id="{60CFF5D9-F1FE-4700-B0D1-37E09376FD7D}" type="slidenum">
              <a:rPr lang="en-IN" smtClean="0"/>
              <a:t>17</a:t>
            </a:fld>
            <a:endParaRPr lang="en-IN"/>
          </a:p>
        </p:txBody>
      </p:sp>
    </p:spTree>
    <p:extLst>
      <p:ext uri="{BB962C8B-B14F-4D97-AF65-F5344CB8AC3E}">
        <p14:creationId xmlns:p14="http://schemas.microsoft.com/office/powerpoint/2010/main" val="3888820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EF"/>
                </a:solidFill>
                <a:latin typeface="LiberationSerif"/>
              </a:rPr>
              <a:t>Table 7-9 </a:t>
            </a:r>
            <a:r>
              <a:rPr lang="en-US" sz="1800" b="0" i="0" u="none" strike="noStrike" baseline="0" dirty="0">
                <a:solidFill>
                  <a:srgbClr val="000000"/>
                </a:solidFill>
                <a:latin typeface="LiberationSerif"/>
              </a:rPr>
              <a:t>shows the count of records for students by dorm and sex. This table is innocuous by itself. Combined with the sum table, however, this table demonstrates that</a:t>
            </a:r>
          </a:p>
          <a:p>
            <a:pPr algn="l"/>
            <a:r>
              <a:rPr lang="en-US" sz="1800" b="0" i="0" u="none" strike="noStrike" baseline="0" dirty="0">
                <a:solidFill>
                  <a:srgbClr val="000000"/>
                </a:solidFill>
                <a:latin typeface="LiberationSerif"/>
              </a:rPr>
              <a:t>the two males in Holmes and West are receiving financial aid in the amount of $5000 and $4000, respectively. We can obtain the names by selecting the subschema of NAME,</a:t>
            </a:r>
          </a:p>
          <a:p>
            <a:pPr algn="l"/>
            <a:r>
              <a:rPr lang="en-US" sz="1800" b="0" i="0" u="none" strike="noStrike" baseline="0" dirty="0">
                <a:solidFill>
                  <a:srgbClr val="000000"/>
                </a:solidFill>
                <a:latin typeface="LiberationSerif"/>
              </a:rPr>
              <a:t>DORM, which is not sensitive because it delivers only low-security data on the entire </a:t>
            </a:r>
            <a:r>
              <a:rPr lang="en-IN" sz="1800" b="0" i="0" u="none" strike="noStrike" baseline="0" dirty="0">
                <a:solidFill>
                  <a:srgbClr val="000000"/>
                </a:solidFill>
                <a:latin typeface="LiberationSerif"/>
              </a:rPr>
              <a:t>database.</a:t>
            </a:r>
            <a:endParaRPr lang="en-IN" dirty="0"/>
          </a:p>
        </p:txBody>
      </p:sp>
      <p:sp>
        <p:nvSpPr>
          <p:cNvPr id="4" name="Slide Number Placeholder 3"/>
          <p:cNvSpPr>
            <a:spLocks noGrp="1"/>
          </p:cNvSpPr>
          <p:nvPr>
            <p:ph type="sldNum" sz="quarter" idx="5"/>
          </p:nvPr>
        </p:nvSpPr>
        <p:spPr/>
        <p:txBody>
          <a:bodyPr/>
          <a:lstStyle/>
          <a:p>
            <a:fld id="{60CFF5D9-F1FE-4700-B0D1-37E09376FD7D}" type="slidenum">
              <a:rPr lang="en-IN" smtClean="0"/>
              <a:t>18</a:t>
            </a:fld>
            <a:endParaRPr lang="en-IN"/>
          </a:p>
        </p:txBody>
      </p:sp>
    </p:spTree>
    <p:extLst>
      <p:ext uri="{BB962C8B-B14F-4D97-AF65-F5344CB8AC3E}">
        <p14:creationId xmlns:p14="http://schemas.microsoft.com/office/powerpoint/2010/main" val="3192851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LiberationSerif"/>
              </a:rPr>
              <a:t>For example, in our sample database, there are five males and three persons whose drug use value is 2. Arranged in order of aid, these lists are shown in </a:t>
            </a:r>
            <a:r>
              <a:rPr lang="en-US" sz="1800" b="0" i="0" u="none" strike="noStrike" baseline="0" dirty="0">
                <a:solidFill>
                  <a:srgbClr val="0000EF"/>
                </a:solidFill>
                <a:latin typeface="LiberationSerif"/>
              </a:rPr>
              <a:t>Table 7-10</a:t>
            </a:r>
            <a:r>
              <a:rPr lang="en-US" sz="1800" b="0" i="0" u="none" strike="noStrike" baseline="0" dirty="0">
                <a:solidFill>
                  <a:srgbClr val="000000"/>
                </a:solidFill>
                <a:latin typeface="LiberationSerif"/>
              </a:rPr>
              <a:t>. Notice that</a:t>
            </a:r>
          </a:p>
          <a:p>
            <a:pPr algn="l"/>
            <a:r>
              <a:rPr lang="en-US" sz="1800" b="0" i="0" u="none" strike="noStrike" baseline="0" dirty="0">
                <a:solidFill>
                  <a:srgbClr val="000000"/>
                </a:solidFill>
                <a:latin typeface="LiberationSerif"/>
              </a:rPr>
              <a:t>Majors is the only name common to both lists, and conveniently that name is in the middle of each list. Someone working at the Health Clinic might be able to find out that Majors is</a:t>
            </a:r>
          </a:p>
          <a:p>
            <a:pPr algn="l"/>
            <a:r>
              <a:rPr lang="en-US" sz="1800" b="0" i="0" u="none" strike="noStrike" baseline="0" dirty="0">
                <a:solidFill>
                  <a:srgbClr val="000000"/>
                </a:solidFill>
                <a:latin typeface="LiberationSerif"/>
              </a:rPr>
              <a:t>a white male whose drug-use score is 2. That information identifies Majors as the intersection of these two lists and pinpoints Majors’ financial aid as $2000. </a:t>
            </a:r>
            <a:endParaRPr lang="en-IN" dirty="0"/>
          </a:p>
        </p:txBody>
      </p:sp>
      <p:sp>
        <p:nvSpPr>
          <p:cNvPr id="4" name="Slide Number Placeholder 3"/>
          <p:cNvSpPr>
            <a:spLocks noGrp="1"/>
          </p:cNvSpPr>
          <p:nvPr>
            <p:ph type="sldNum" sz="quarter" idx="5"/>
          </p:nvPr>
        </p:nvSpPr>
        <p:spPr/>
        <p:txBody>
          <a:bodyPr/>
          <a:lstStyle/>
          <a:p>
            <a:fld id="{60CFF5D9-F1FE-4700-B0D1-37E09376FD7D}" type="slidenum">
              <a:rPr lang="en-IN" smtClean="0"/>
              <a:t>21</a:t>
            </a:fld>
            <a:endParaRPr lang="en-IN"/>
          </a:p>
        </p:txBody>
      </p:sp>
    </p:spTree>
    <p:extLst>
      <p:ext uri="{BB962C8B-B14F-4D97-AF65-F5344CB8AC3E}">
        <p14:creationId xmlns:p14="http://schemas.microsoft.com/office/powerpoint/2010/main" val="2028781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81ED9-795A-4F6B-93E4-5E4744AED7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FBA3D31-8EA1-7034-06A9-43E3A6C4EB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3F2A86D-BFF1-160F-0DC3-5793B7E4797D}"/>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B23762AD-99E3-1134-280D-8C538192F2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46D99D-0382-73A3-8096-13BB7B0FF0E0}"/>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1107496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FAEA0-603D-10B1-C9F5-BDD8A742CB0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E28C995-539B-A717-8013-05A88AA5E9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55A1A9-6BB8-EAD2-17C4-3BAB42B90237}"/>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BADA5579-7989-9A0D-18D3-987943C01F0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0144D7B-BD14-5585-EFF6-B52EA6EA900B}"/>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4061108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F9A877-3CAD-A112-1F0F-E8FB592780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FE18A43-CBB3-5BA3-46C3-FB1A8DEA44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33EDA0D-19E0-229C-633C-F83E589B2608}"/>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F0CEF655-A00F-892E-A1E6-75BADAEC261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F0409E9-E0A7-6F62-D45B-14DA31264259}"/>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2379335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FA707-5F41-051A-8447-2C85F83A389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46713E6-3E76-0209-D0D1-D6CD881C54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0B6563-09C0-88AA-3AFA-5F7C1F8CA72D}"/>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C2B57754-B972-F71B-318C-0FF319C1049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F6664F-2D91-DDD2-5E1C-95CA5581FAD4}"/>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96049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C3E53-6B96-CE3C-490E-262530044F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AFECBD7-613E-2135-2FB7-587AEFB1CA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24CA00-9E05-45B2-F569-472F215C6864}"/>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EFFC4C6E-0990-5FBD-42AC-20B9545D73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B4BF34C-8800-CECC-869E-3CCAFED0963A}"/>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2059104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2E81-3C9B-A74B-D183-00EC7D9962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0571E4A-5E40-D1F9-4956-B7BD3915B1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B9CAD742-45BB-1A27-0432-635949E74E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6102639-6518-9FE1-2481-316CE1BCFF45}"/>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6" name="Footer Placeholder 5">
            <a:extLst>
              <a:ext uri="{FF2B5EF4-FFF2-40B4-BE49-F238E27FC236}">
                <a16:creationId xmlns:a16="http://schemas.microsoft.com/office/drawing/2014/main" id="{B3D09AA9-6BA1-A593-9ACA-C0CA1DBFDC4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3C25EA2-75AD-4DFB-C192-F32C1AF79A16}"/>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10650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BDC36-1C77-97CB-AF70-734A62514F1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D3C5385-8BF8-C9D1-33E2-7897BD7E81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E957DE-DE81-63E8-DB1A-4C321E357F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BD7489A-29F4-8CDE-7A6F-07D116B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8CEF50-F3AA-7CDF-3817-8B04F8B69E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BD50152-90E7-8FB0-4D0C-78E1A32EFFF7}"/>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8" name="Footer Placeholder 7">
            <a:extLst>
              <a:ext uri="{FF2B5EF4-FFF2-40B4-BE49-F238E27FC236}">
                <a16:creationId xmlns:a16="http://schemas.microsoft.com/office/drawing/2014/main" id="{3FC779A2-0B89-E506-9BCA-2881AD55B7B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C0699A4-3495-6C0C-1763-B8FF0AB3F4B9}"/>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197705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18D16-85D2-20CB-7120-AC967FA2328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04384E7-1075-CEC7-6AF4-A25E89E57B8A}"/>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4" name="Footer Placeholder 3">
            <a:extLst>
              <a:ext uri="{FF2B5EF4-FFF2-40B4-BE49-F238E27FC236}">
                <a16:creationId xmlns:a16="http://schemas.microsoft.com/office/drawing/2014/main" id="{101BE962-601E-3B50-18AE-26AB86C6C8B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F15E6B7-B20B-AA19-B799-F9FEB284B1B3}"/>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405160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737D6F-86A0-2FB0-F3FB-F521F3D82B3E}"/>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3" name="Footer Placeholder 2">
            <a:extLst>
              <a:ext uri="{FF2B5EF4-FFF2-40B4-BE49-F238E27FC236}">
                <a16:creationId xmlns:a16="http://schemas.microsoft.com/office/drawing/2014/main" id="{7174B580-A040-A60B-F237-179F0E59336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478C162-ABE4-08F8-34F4-5B04A74FAA43}"/>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2277500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C212-BD69-E91F-7317-A48D63DF14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E0D87B8-0FC7-4462-1DE1-58DE19768D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30118BF-8D50-6C4A-6F77-8430F0DB69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4FDE72-BCB9-8772-B999-89CACB6DFAFE}"/>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6" name="Footer Placeholder 5">
            <a:extLst>
              <a:ext uri="{FF2B5EF4-FFF2-40B4-BE49-F238E27FC236}">
                <a16:creationId xmlns:a16="http://schemas.microsoft.com/office/drawing/2014/main" id="{330D12BD-30DB-658B-5C79-7A65EEB8AD9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524FB2F-F8DE-6E33-9770-2B54B9616732}"/>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20562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48E0E-273F-8743-73A3-5B4CC746D8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12A8D21-1D7A-3D07-1B5A-6860E00FEB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76835FA-4C41-D9AC-30CC-50710D138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58FB15-0E5E-EF83-7C11-3C569948CCB4}"/>
              </a:ext>
            </a:extLst>
          </p:cNvPr>
          <p:cNvSpPr>
            <a:spLocks noGrp="1"/>
          </p:cNvSpPr>
          <p:nvPr>
            <p:ph type="dt" sz="half" idx="10"/>
          </p:nvPr>
        </p:nvSpPr>
        <p:spPr/>
        <p:txBody>
          <a:bodyPr/>
          <a:lstStyle/>
          <a:p>
            <a:fld id="{9D0DB640-7F11-4492-8C9E-6C0AD00E0220}" type="datetimeFigureOut">
              <a:rPr lang="en-IN" smtClean="0"/>
              <a:t>18-11-2025</a:t>
            </a:fld>
            <a:endParaRPr lang="en-IN"/>
          </a:p>
        </p:txBody>
      </p:sp>
      <p:sp>
        <p:nvSpPr>
          <p:cNvPr id="6" name="Footer Placeholder 5">
            <a:extLst>
              <a:ext uri="{FF2B5EF4-FFF2-40B4-BE49-F238E27FC236}">
                <a16:creationId xmlns:a16="http://schemas.microsoft.com/office/drawing/2014/main" id="{39D13B55-243D-DE1C-0BE4-15494ADC28B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B4272BE-413E-314B-9F39-23F1DE46C0D1}"/>
              </a:ext>
            </a:extLst>
          </p:cNvPr>
          <p:cNvSpPr>
            <a:spLocks noGrp="1"/>
          </p:cNvSpPr>
          <p:nvPr>
            <p:ph type="sldNum" sz="quarter" idx="12"/>
          </p:nvPr>
        </p:nvSpPr>
        <p:spPr/>
        <p:txBody>
          <a:bodyPr/>
          <a:lstStyle/>
          <a:p>
            <a:fld id="{3839AD2C-D4B0-414F-B94B-7127F259DB97}" type="slidenum">
              <a:rPr lang="en-IN" smtClean="0"/>
              <a:t>‹#›</a:t>
            </a:fld>
            <a:endParaRPr lang="en-IN"/>
          </a:p>
        </p:txBody>
      </p:sp>
    </p:spTree>
    <p:extLst>
      <p:ext uri="{BB962C8B-B14F-4D97-AF65-F5344CB8AC3E}">
        <p14:creationId xmlns:p14="http://schemas.microsoft.com/office/powerpoint/2010/main" val="826050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2DD6F5-07EE-C67E-D93A-CA4AC15C89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5B25711-B8C0-4F0D-18B6-03E3ED9387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EB64C09-A613-6D7E-C922-197B4197AE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DB640-7F11-4492-8C9E-6C0AD00E0220}" type="datetimeFigureOut">
              <a:rPr lang="en-IN" smtClean="0"/>
              <a:t>18-11-2025</a:t>
            </a:fld>
            <a:endParaRPr lang="en-IN"/>
          </a:p>
        </p:txBody>
      </p:sp>
      <p:sp>
        <p:nvSpPr>
          <p:cNvPr id="5" name="Footer Placeholder 4">
            <a:extLst>
              <a:ext uri="{FF2B5EF4-FFF2-40B4-BE49-F238E27FC236}">
                <a16:creationId xmlns:a16="http://schemas.microsoft.com/office/drawing/2014/main" id="{711D07AE-7CB9-CE6A-A807-EFFDAA90BA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7BB680E-2A81-D4FB-015E-52743120B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9AD2C-D4B0-414F-B94B-7127F259DB97}" type="slidenum">
              <a:rPr lang="en-IN" smtClean="0"/>
              <a:t>‹#›</a:t>
            </a:fld>
            <a:endParaRPr lang="en-IN"/>
          </a:p>
        </p:txBody>
      </p:sp>
    </p:spTree>
    <p:extLst>
      <p:ext uri="{BB962C8B-B14F-4D97-AF65-F5344CB8AC3E}">
        <p14:creationId xmlns:p14="http://schemas.microsoft.com/office/powerpoint/2010/main" val="425772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6CC2B-EFEF-744D-B61B-BBACEB2883BE}"/>
              </a:ext>
            </a:extLst>
          </p:cNvPr>
          <p:cNvSpPr>
            <a:spLocks noGrp="1"/>
          </p:cNvSpPr>
          <p:nvPr>
            <p:ph type="ctrTitle"/>
          </p:nvPr>
        </p:nvSpPr>
        <p:spPr>
          <a:xfrm>
            <a:off x="1524000" y="2519265"/>
            <a:ext cx="9144000" cy="990698"/>
          </a:xfrm>
        </p:spPr>
        <p:txBody>
          <a:bodyPr/>
          <a:lstStyle/>
          <a:p>
            <a:r>
              <a:rPr lang="en-IN" sz="6000" b="1" i="0" u="none" strike="noStrike" baseline="0" dirty="0">
                <a:latin typeface="Cambria" panose="02040503050406030204" pitchFamily="18" charset="0"/>
                <a:ea typeface="Cambria" panose="02040503050406030204" pitchFamily="18" charset="0"/>
              </a:rPr>
              <a:t>DATABASE DISCLOSURE</a:t>
            </a:r>
            <a:endParaRPr lang="en-IN" dirty="0"/>
          </a:p>
        </p:txBody>
      </p:sp>
      <p:sp>
        <p:nvSpPr>
          <p:cNvPr id="3" name="Subtitle 2">
            <a:extLst>
              <a:ext uri="{FF2B5EF4-FFF2-40B4-BE49-F238E27FC236}">
                <a16:creationId xmlns:a16="http://schemas.microsoft.com/office/drawing/2014/main" id="{F76E6E1A-EC10-A4B4-51F6-B6C9C8087819}"/>
              </a:ext>
            </a:extLst>
          </p:cNvPr>
          <p:cNvSpPr>
            <a:spLocks noGrp="1"/>
          </p:cNvSpPr>
          <p:nvPr>
            <p:ph type="subTitle" idx="1"/>
          </p:nvPr>
        </p:nvSpPr>
        <p:spPr>
          <a:xfrm>
            <a:off x="1524000" y="4075043"/>
            <a:ext cx="9144000" cy="1182756"/>
          </a:xfrm>
        </p:spPr>
        <p:txBody>
          <a:bodyPr/>
          <a:lstStyle/>
          <a:p>
            <a:r>
              <a:rPr lang="en-US" b="1" dirty="0" err="1">
                <a:latin typeface="Georgia" panose="02040502050405020303" pitchFamily="18" charset="0"/>
              </a:rPr>
              <a:t>Ms.M.Vanitha</a:t>
            </a:r>
            <a:r>
              <a:rPr lang="en-US" b="1" dirty="0">
                <a:latin typeface="Georgia" panose="02040502050405020303" pitchFamily="18" charset="0"/>
              </a:rPr>
              <a:t> Sheba , AP, CSE/JCE</a:t>
            </a:r>
            <a:endParaRPr lang="en-IN" b="1" dirty="0">
              <a:latin typeface="Georgia" panose="02040502050405020303" pitchFamily="18" charset="0"/>
            </a:endParaRPr>
          </a:p>
        </p:txBody>
      </p:sp>
    </p:spTree>
    <p:extLst>
      <p:ext uri="{BB962C8B-B14F-4D97-AF65-F5344CB8AC3E}">
        <p14:creationId xmlns:p14="http://schemas.microsoft.com/office/powerpoint/2010/main" val="331481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A5276-B57D-8624-8823-42A302EAA127}"/>
              </a:ext>
            </a:extLst>
          </p:cNvPr>
          <p:cNvSpPr>
            <a:spLocks noGrp="1"/>
          </p:cNvSpPr>
          <p:nvPr>
            <p:ph type="title"/>
          </p:nvPr>
        </p:nvSpPr>
        <p:spPr>
          <a:xfrm>
            <a:off x="838200" y="365126"/>
            <a:ext cx="10515600" cy="801202"/>
          </a:xfrm>
        </p:spPr>
        <p:txBody>
          <a:bodyPr/>
          <a:lstStyle/>
          <a:p>
            <a:pPr algn="ctr"/>
            <a:r>
              <a:rPr lang="en-US" dirty="0">
                <a:latin typeface="Cambria" panose="02040503050406030204" pitchFamily="18" charset="0"/>
                <a:ea typeface="Cambria" panose="02040503050406030204" pitchFamily="18" charset="0"/>
              </a:rPr>
              <a:t>Existence</a:t>
            </a:r>
            <a:endParaRPr lang="en-IN"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10F23936-E097-286F-8CEE-ACE2D7C9F770}"/>
              </a:ext>
            </a:extLst>
          </p:cNvPr>
          <p:cNvSpPr>
            <a:spLocks noGrp="1"/>
          </p:cNvSpPr>
          <p:nvPr>
            <p:ph idx="1"/>
          </p:nvPr>
        </p:nvSpPr>
        <p:spPr>
          <a:xfrm>
            <a:off x="838199" y="1825625"/>
            <a:ext cx="10582469" cy="4407224"/>
          </a:xfrm>
        </p:spPr>
        <p:txBody>
          <a:bodyPr>
            <a:normAutofit/>
          </a:bodyPr>
          <a:lstStyle/>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a:t>
            </a:r>
            <a:r>
              <a:rPr lang="en-US" sz="2000" b="1" i="0" u="none" strike="noStrike" baseline="0" dirty="0">
                <a:latin typeface="Times New Roman" panose="02020603050405020304" pitchFamily="18" charset="0"/>
                <a:cs typeface="Times New Roman" panose="02020603050405020304" pitchFamily="18" charset="0"/>
              </a:rPr>
              <a:t>existence </a:t>
            </a:r>
            <a:r>
              <a:rPr lang="en-US" sz="2000" b="0" i="0" u="none" strike="noStrike" baseline="0" dirty="0">
                <a:latin typeface="Times New Roman" panose="02020603050405020304" pitchFamily="18" charset="0"/>
                <a:cs typeface="Times New Roman" panose="02020603050405020304" pitchFamily="18" charset="0"/>
              </a:rPr>
              <a:t>of data is itself a sensitive piece of data, regardless of the actual value.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For example, an employer may not want employees to know that their telephone use is being monitored. In this case, discovering a NUMBER OF PERSONAL TELEPHONE CALLS field in a personnel file would reveal sensitive data. </a:t>
            </a:r>
          </a:p>
          <a:p>
            <a:pPr algn="l">
              <a:lnSpc>
                <a:spcPct val="150000"/>
              </a:lnSpc>
            </a:pPr>
            <a:r>
              <a:rPr lang="en-US" sz="2000" dirty="0">
                <a:latin typeface="Times New Roman" panose="02020603050405020304" pitchFamily="18" charset="0"/>
                <a:cs typeface="Times New Roman" panose="02020603050405020304" pitchFamily="18" charset="0"/>
              </a:rPr>
              <a:t> </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6765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9D928-7EF2-98FD-3863-EE4C8C3F0500}"/>
              </a:ext>
            </a:extLst>
          </p:cNvPr>
          <p:cNvSpPr>
            <a:spLocks noGrp="1"/>
          </p:cNvSpPr>
          <p:nvPr>
            <p:ph type="title"/>
          </p:nvPr>
        </p:nvSpPr>
        <p:spPr>
          <a:xfrm>
            <a:off x="838200" y="365126"/>
            <a:ext cx="10515600" cy="773210"/>
          </a:xfrm>
        </p:spPr>
        <p:txBody>
          <a:bodyPr/>
          <a:lstStyle/>
          <a:p>
            <a:pPr algn="ctr"/>
            <a:r>
              <a:rPr lang="en-US" dirty="0">
                <a:latin typeface="Cambria" panose="02040503050406030204" pitchFamily="18" charset="0"/>
                <a:ea typeface="Cambria" panose="02040503050406030204" pitchFamily="18" charset="0"/>
              </a:rPr>
              <a:t>Probable Value</a:t>
            </a:r>
            <a:endParaRPr lang="en-IN"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CC269ECB-6870-F240-5321-ED50D636A641}"/>
              </a:ext>
            </a:extLst>
          </p:cNvPr>
          <p:cNvSpPr>
            <a:spLocks noGrp="1"/>
          </p:cNvSpPr>
          <p:nvPr>
            <p:ph idx="1"/>
          </p:nvPr>
        </p:nvSpPr>
        <p:spPr>
          <a:xfrm>
            <a:off x="838200" y="1306286"/>
            <a:ext cx="10515600" cy="5186588"/>
          </a:xfrm>
        </p:spPr>
        <p:txBody>
          <a:bodyPr>
            <a:normAutofit lnSpcReduction="10000"/>
          </a:bodyPr>
          <a:lstStyle/>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Finally, it may be possible to determine the probability that a certain element has a certain value.</a:t>
            </a:r>
          </a:p>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To see how, suppose you want to find out whether the president of the United States is registered in the Tory party. </a:t>
            </a:r>
          </a:p>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Knowing that the president is in the database, you submit two queries to the database:</a:t>
            </a:r>
          </a:p>
          <a:p>
            <a:pPr marL="0" indent="0">
              <a:lnSpc>
                <a:spcPct val="150000"/>
              </a:lnSpc>
              <a:buNone/>
            </a:pPr>
            <a:r>
              <a:rPr lang="en-US" sz="2000" b="1" i="0" u="none" strike="noStrike" baseline="0" dirty="0">
                <a:solidFill>
                  <a:srgbClr val="000000"/>
                </a:solidFill>
                <a:latin typeface="Times New Roman" panose="02020603050405020304" pitchFamily="18" charset="0"/>
                <a:cs typeface="Times New Roman" panose="02020603050405020304" pitchFamily="18" charset="0"/>
              </a:rPr>
              <a:t>A database manager can control access by direct queries; disclosure can occur in more subtle ways that are harder to control.</a:t>
            </a:r>
          </a:p>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Count(Residence = “1600 Pennsylvania Avenue”) = 4</a:t>
            </a:r>
          </a:p>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Count(Residence = “1600 Pennsylvania Avenue” AND Tory=TRUE)</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 1</a:t>
            </a:r>
          </a:p>
          <a:p>
            <a:pPr algn="l">
              <a:lnSpc>
                <a:spcPct val="15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From these queries you conclude there is a 25 percent likelihood that the president is a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registered Tory.</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5917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44B82-9AEE-D82E-E529-F583EF8D07DF}"/>
              </a:ext>
            </a:extLst>
          </p:cNvPr>
          <p:cNvSpPr>
            <a:spLocks noGrp="1"/>
          </p:cNvSpPr>
          <p:nvPr>
            <p:ph type="title"/>
          </p:nvPr>
        </p:nvSpPr>
        <p:spPr>
          <a:xfrm>
            <a:off x="838199" y="178513"/>
            <a:ext cx="10515600" cy="670573"/>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Direct Inference</a:t>
            </a:r>
            <a:endParaRPr lang="en-IN" sz="66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FAD5F953-1B64-0E1F-A2AB-F6D90360E8F0}"/>
              </a:ext>
            </a:extLst>
          </p:cNvPr>
          <p:cNvSpPr>
            <a:spLocks noGrp="1"/>
          </p:cNvSpPr>
          <p:nvPr>
            <p:ph idx="1"/>
          </p:nvPr>
        </p:nvSpPr>
        <p:spPr>
          <a:xfrm>
            <a:off x="838200" y="849087"/>
            <a:ext cx="9425473" cy="1194318"/>
          </a:xfrm>
        </p:spPr>
        <p:txBody>
          <a:bodyPr>
            <a:normAutofit/>
          </a:bodyPr>
          <a:lstStyle/>
          <a:p>
            <a:pPr algn="l">
              <a:lnSpc>
                <a:spcPct val="150000"/>
              </a:lnSpc>
            </a:pPr>
            <a:r>
              <a:rPr lang="en-US" sz="2000" dirty="0">
                <a:latin typeface="Times New Roman" panose="02020603050405020304" pitchFamily="18" charset="0"/>
                <a:cs typeface="Times New Roman" panose="02020603050405020304" pitchFamily="18" charset="0"/>
              </a:rPr>
              <a:t> </a:t>
            </a:r>
            <a:r>
              <a:rPr lang="en-US" sz="2000" b="1" i="0" u="none" strike="noStrike" baseline="0" dirty="0">
                <a:latin typeface="Times New Roman" panose="02020603050405020304" pitchFamily="18" charset="0"/>
                <a:cs typeface="Times New Roman" panose="02020603050405020304" pitchFamily="18" charset="0"/>
              </a:rPr>
              <a:t>Inference </a:t>
            </a:r>
            <a:r>
              <a:rPr lang="en-US" sz="2000" b="0" i="0" u="none" strike="noStrike" baseline="0" dirty="0">
                <a:latin typeface="Times New Roman" panose="02020603050405020304" pitchFamily="18" charset="0"/>
                <a:cs typeface="Times New Roman" panose="02020603050405020304" pitchFamily="18" charset="0"/>
              </a:rPr>
              <a:t>is a way to infer or derive sensitive data from nonsensitive data.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inference problem is a subtle vulnerability in database security.</a:t>
            </a:r>
            <a:endParaRPr lang="en-IN" sz="20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008420A-9187-B4ED-7A1E-AE3BAFB362BC}"/>
              </a:ext>
            </a:extLst>
          </p:cNvPr>
          <p:cNvPicPr>
            <a:picLocks noChangeAspect="1"/>
          </p:cNvPicPr>
          <p:nvPr/>
        </p:nvPicPr>
        <p:blipFill>
          <a:blip r:embed="rId2"/>
          <a:stretch>
            <a:fillRect/>
          </a:stretch>
        </p:blipFill>
        <p:spPr>
          <a:xfrm>
            <a:off x="528734" y="2150706"/>
            <a:ext cx="4551112" cy="4446730"/>
          </a:xfrm>
          <a:prstGeom prst="rect">
            <a:avLst/>
          </a:prstGeom>
        </p:spPr>
      </p:pic>
      <p:sp>
        <p:nvSpPr>
          <p:cNvPr id="6" name="TextBox 5">
            <a:extLst>
              <a:ext uri="{FF2B5EF4-FFF2-40B4-BE49-F238E27FC236}">
                <a16:creationId xmlns:a16="http://schemas.microsoft.com/office/drawing/2014/main" id="{59ABD692-DE7E-0FE4-DADF-F9A13A8B6151}"/>
              </a:ext>
            </a:extLst>
          </p:cNvPr>
          <p:cNvSpPr txBox="1"/>
          <p:nvPr/>
        </p:nvSpPr>
        <p:spPr>
          <a:xfrm>
            <a:off x="5346442" y="2043405"/>
            <a:ext cx="6316824" cy="4446730"/>
          </a:xfrm>
          <a:prstGeom prst="rect">
            <a:avLst/>
          </a:prstGeom>
          <a:noFill/>
        </p:spPr>
        <p:txBody>
          <a:bodyPr wrap="square" rtlCol="0">
            <a:spAutoFit/>
          </a:bodyPr>
          <a:lstStyle/>
          <a:p>
            <a:pPr marL="285750" indent="-285750" algn="l">
              <a:lnSpc>
                <a:spcPct val="200000"/>
              </a:lnSpc>
              <a:buFont typeface="Arial" panose="020B0604020202020204" pitchFamily="34" charset="0"/>
              <a:buChar char="•"/>
            </a:pPr>
            <a:r>
              <a:rPr lang="en-US" sz="1800" b="1" i="0" u="none" strike="noStrike" baseline="0" dirty="0">
                <a:latin typeface="Times New Roman" panose="02020603050405020304" pitchFamily="18" charset="0"/>
                <a:cs typeface="Times New Roman" panose="02020603050405020304" pitchFamily="18" charset="0"/>
              </a:rPr>
              <a:t>AID</a:t>
            </a:r>
            <a:r>
              <a:rPr lang="en-US" sz="1800" b="0" i="0" u="none" strike="noStrike" baseline="0" dirty="0">
                <a:latin typeface="Times New Roman" panose="02020603050405020304" pitchFamily="18" charset="0"/>
                <a:cs typeface="Times New Roman" panose="02020603050405020304" pitchFamily="18" charset="0"/>
              </a:rPr>
              <a:t> is the amount of financial aid a student is receiving.</a:t>
            </a:r>
          </a:p>
          <a:p>
            <a:pPr marL="285750" indent="-285750" algn="l">
              <a:lnSpc>
                <a:spcPct val="200000"/>
              </a:lnSpc>
              <a:buFont typeface="Arial" panose="020B0604020202020204" pitchFamily="34" charset="0"/>
              <a:buChar char="•"/>
            </a:pPr>
            <a:r>
              <a:rPr lang="en-US" sz="1800" b="1" i="0" u="none" strike="noStrike" baseline="0" dirty="0">
                <a:latin typeface="Times New Roman" panose="02020603050405020304" pitchFamily="18" charset="0"/>
                <a:cs typeface="Times New Roman" panose="02020603050405020304" pitchFamily="18" charset="0"/>
              </a:rPr>
              <a:t>FINES</a:t>
            </a:r>
            <a:r>
              <a:rPr lang="en-US" sz="1800" b="0" i="0" u="none" strike="noStrike" baseline="0" dirty="0">
                <a:latin typeface="Times New Roman" panose="02020603050405020304" pitchFamily="18" charset="0"/>
                <a:cs typeface="Times New Roman" panose="02020603050405020304" pitchFamily="18" charset="0"/>
              </a:rPr>
              <a:t> is the amount of parking fines still owed. </a:t>
            </a:r>
          </a:p>
          <a:p>
            <a:pPr marL="285750" indent="-285750" algn="l">
              <a:lnSpc>
                <a:spcPct val="200000"/>
              </a:lnSpc>
              <a:buFont typeface="Arial" panose="020B0604020202020204" pitchFamily="34" charset="0"/>
              <a:buChar char="•"/>
            </a:pPr>
            <a:r>
              <a:rPr lang="en-US" sz="1800" b="1" i="0" u="none" strike="noStrike" baseline="0" dirty="0">
                <a:latin typeface="Times New Roman" panose="02020603050405020304" pitchFamily="18" charset="0"/>
                <a:cs typeface="Times New Roman" panose="02020603050405020304" pitchFamily="18" charset="0"/>
              </a:rPr>
              <a:t>DRUGS</a:t>
            </a:r>
            <a:r>
              <a:rPr lang="en-US" sz="1800" b="0" i="0" u="none" strike="noStrike" baseline="0" dirty="0">
                <a:latin typeface="Times New Roman" panose="02020603050405020304" pitchFamily="18" charset="0"/>
                <a:cs typeface="Times New Roman" panose="02020603050405020304" pitchFamily="18" charset="0"/>
              </a:rPr>
              <a:t> is the result of a drug-use survey: 0 means never used and 3 means frequent user. </a:t>
            </a:r>
          </a:p>
          <a:p>
            <a:pPr marL="285750" indent="-285750" algn="l">
              <a:lnSpc>
                <a:spcPct val="200000"/>
              </a:lnSpc>
              <a:buFont typeface="Arial" panose="020B0604020202020204" pitchFamily="34" charset="0"/>
              <a:buChar char="•"/>
            </a:pPr>
            <a:r>
              <a:rPr lang="en-US" sz="1800" b="0" i="0" u="none" strike="noStrike" baseline="0" dirty="0">
                <a:latin typeface="Times New Roman" panose="02020603050405020304" pitchFamily="18" charset="0"/>
                <a:cs typeface="Times New Roman" panose="02020603050405020304" pitchFamily="18" charset="0"/>
              </a:rPr>
              <a:t>Obviously this information should be kept confidential. </a:t>
            </a:r>
          </a:p>
          <a:p>
            <a:pPr marL="285750" indent="-285750" algn="l">
              <a:lnSpc>
                <a:spcPct val="20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a:t>
            </a:r>
            <a:r>
              <a:rPr lang="en-US" sz="1800" b="0" i="0" u="none" strike="noStrike" baseline="0" dirty="0">
                <a:latin typeface="Times New Roman" panose="02020603050405020304" pitchFamily="18" charset="0"/>
                <a:cs typeface="Times New Roman" panose="02020603050405020304" pitchFamily="18" charset="0"/>
              </a:rPr>
              <a:t>ssume that AID, FINES, and DRUGS are sensitive fields, although only when the values are related to a specific individual</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2955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F9AB8E-2A10-AB3E-A5A3-D0023E7397EE}"/>
              </a:ext>
            </a:extLst>
          </p:cNvPr>
          <p:cNvSpPr>
            <a:spLocks noGrp="1"/>
          </p:cNvSpPr>
          <p:nvPr>
            <p:ph idx="1"/>
          </p:nvPr>
        </p:nvSpPr>
        <p:spPr>
          <a:xfrm>
            <a:off x="838200" y="1184988"/>
            <a:ext cx="10515600" cy="5458407"/>
          </a:xfrm>
        </p:spPr>
        <p:txBody>
          <a:bodyPr>
            <a:normAutofit/>
          </a:bodyPr>
          <a:lstStyle/>
          <a:p>
            <a:pPr algn="l">
              <a:lnSpc>
                <a:spcPct val="150000"/>
              </a:lnSpc>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In a </a:t>
            </a:r>
            <a:r>
              <a:rPr lang="en-US" sz="1800" b="1" i="0" u="none" strike="noStrike" baseline="0" dirty="0">
                <a:solidFill>
                  <a:srgbClr val="000000"/>
                </a:solidFill>
                <a:latin typeface="Times New Roman" panose="02020603050405020304" pitchFamily="18" charset="0"/>
                <a:cs typeface="Times New Roman" panose="02020603050405020304" pitchFamily="18" charset="0"/>
              </a:rPr>
              <a:t>direct attack</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 user tries to determine values of sensitive fields by seeking them directly with queries that yield few records. The most successful technique is to form a query so specific that it matches exactly one data item.</a:t>
            </a:r>
          </a:p>
          <a:p>
            <a:pPr algn="l">
              <a:lnSpc>
                <a:spcPct val="150000"/>
              </a:lnSpc>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A sensitive query might be </a:t>
            </a:r>
          </a:p>
          <a:p>
            <a:pPr marL="0" indent="0" algn="l">
              <a:lnSpc>
                <a:spcPct val="150000"/>
              </a:lnSpc>
              <a:buNone/>
            </a:pPr>
            <a:r>
              <a:rPr lang="en-IN" sz="1800" b="0" i="0" u="none" strike="noStrike" baseline="0" dirty="0">
                <a:solidFill>
                  <a:srgbClr val="000000"/>
                </a:solidFill>
                <a:latin typeface="Times New Roman" panose="02020603050405020304" pitchFamily="18" charset="0"/>
                <a:cs typeface="Times New Roman" panose="02020603050405020304" pitchFamily="18" charset="0"/>
              </a:rPr>
              <a:t>         List NAME where</a:t>
            </a:r>
          </a:p>
          <a:p>
            <a:pPr marL="0" indent="0" algn="l">
              <a:lnSpc>
                <a:spcPct val="150000"/>
              </a:lnSpc>
              <a:buNone/>
            </a:pPr>
            <a:r>
              <a:rPr lang="en-IN" sz="1800" dirty="0">
                <a:solidFill>
                  <a:srgbClr val="000000"/>
                </a:solidFill>
                <a:latin typeface="Times New Roman" panose="02020603050405020304" pitchFamily="18" charset="0"/>
                <a:cs typeface="Times New Roman" panose="02020603050405020304" pitchFamily="18" charset="0"/>
              </a:rPr>
              <a:t>             </a:t>
            </a:r>
            <a:r>
              <a:rPr lang="en-IN" sz="1800" b="0" i="0" u="none" strike="noStrike" baseline="0" dirty="0">
                <a:solidFill>
                  <a:srgbClr val="000000"/>
                </a:solidFill>
                <a:latin typeface="Times New Roman" panose="02020603050405020304" pitchFamily="18" charset="0"/>
                <a:cs typeface="Times New Roman" panose="02020603050405020304" pitchFamily="18" charset="0"/>
              </a:rPr>
              <a:t>SEX=M ∧ DRUGS=1</a:t>
            </a:r>
          </a:p>
          <a:p>
            <a:pPr marL="0" indent="0" algn="l">
              <a:lnSpc>
                <a:spcPct val="150000"/>
              </a:lnSpc>
              <a:buNone/>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This query discloses that for record ADAMS, DRUGS=1.</a:t>
            </a:r>
          </a:p>
        </p:txBody>
      </p:sp>
      <p:sp>
        <p:nvSpPr>
          <p:cNvPr id="4" name="Title 1">
            <a:extLst>
              <a:ext uri="{FF2B5EF4-FFF2-40B4-BE49-F238E27FC236}">
                <a16:creationId xmlns:a16="http://schemas.microsoft.com/office/drawing/2014/main" id="{8D37E24A-689B-814E-0B00-E0A529101A27}"/>
              </a:ext>
            </a:extLst>
          </p:cNvPr>
          <p:cNvSpPr>
            <a:spLocks noGrp="1"/>
          </p:cNvSpPr>
          <p:nvPr>
            <p:ph type="title"/>
          </p:nvPr>
        </p:nvSpPr>
        <p:spPr>
          <a:xfrm>
            <a:off x="838199" y="178513"/>
            <a:ext cx="10515600" cy="670573"/>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Direct Attack</a:t>
            </a:r>
            <a:endParaRPr lang="en-IN" sz="6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21408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D7DB58-8E58-5726-CCBA-E4C4EA63BD0D}"/>
              </a:ext>
            </a:extLst>
          </p:cNvPr>
          <p:cNvSpPr>
            <a:spLocks noGrp="1"/>
          </p:cNvSpPr>
          <p:nvPr>
            <p:ph idx="1"/>
          </p:nvPr>
        </p:nvSpPr>
        <p:spPr>
          <a:xfrm>
            <a:off x="838200" y="1212981"/>
            <a:ext cx="10515600" cy="4674636"/>
          </a:xfrm>
        </p:spPr>
        <p:txBody>
          <a:bodyPr>
            <a:normAutofit/>
          </a:bodyPr>
          <a:lstStyle/>
          <a:p>
            <a:pPr>
              <a:lnSpc>
                <a:spcPct val="17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However, it is an obvious attack because it selects people for whom DRUGS=1, and the DBMS might reject the query because it selects records for a specific value of the sensitive attribute DRUGS.</a:t>
            </a:r>
          </a:p>
          <a:p>
            <a:pPr algn="l">
              <a:lnSpc>
                <a:spcPct val="170000"/>
              </a:lnSpc>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A less obvious query is </a:t>
            </a:r>
          </a:p>
          <a:p>
            <a:pPr marL="0" indent="0" algn="l">
              <a:lnSpc>
                <a:spcPct val="170000"/>
              </a:lnSpc>
              <a:buNone/>
            </a:pPr>
            <a:r>
              <a:rPr lang="en-IN" sz="2000" b="0" i="0" u="none" strike="noStrike" baseline="0" dirty="0">
                <a:solidFill>
                  <a:srgbClr val="000000"/>
                </a:solidFill>
                <a:latin typeface="Times New Roman" panose="02020603050405020304" pitchFamily="18" charset="0"/>
                <a:cs typeface="Times New Roman" panose="02020603050405020304" pitchFamily="18" charset="0"/>
              </a:rPr>
              <a:t>           List NAME where</a:t>
            </a:r>
          </a:p>
          <a:p>
            <a:pPr marL="0" indent="0" algn="l">
              <a:lnSpc>
                <a:spcPct val="170000"/>
              </a:lnSpc>
              <a:buNone/>
            </a:pPr>
            <a:r>
              <a:rPr lang="en-IN" sz="2000" b="0" i="0" u="none" strike="noStrike" baseline="0" dirty="0">
                <a:solidFill>
                  <a:srgbClr val="000000"/>
                </a:solidFill>
                <a:latin typeface="Times New Roman" panose="02020603050405020304" pitchFamily="18" charset="0"/>
                <a:cs typeface="Times New Roman" panose="02020603050405020304" pitchFamily="18" charset="0"/>
              </a:rPr>
              <a:t>                 (SEX=M ∧ DRUGS=1) ∨ (SEX=M ∧ SEX=F) ∨ (DORM=AYR</a:t>
            </a:r>
          </a:p>
        </p:txBody>
      </p:sp>
      <p:sp>
        <p:nvSpPr>
          <p:cNvPr id="4" name="Title 1">
            <a:extLst>
              <a:ext uri="{FF2B5EF4-FFF2-40B4-BE49-F238E27FC236}">
                <a16:creationId xmlns:a16="http://schemas.microsoft.com/office/drawing/2014/main" id="{23272BAB-75B0-DDC8-38D5-C53E658AD731}"/>
              </a:ext>
            </a:extLst>
          </p:cNvPr>
          <p:cNvSpPr>
            <a:spLocks noGrp="1"/>
          </p:cNvSpPr>
          <p:nvPr>
            <p:ph type="title"/>
          </p:nvPr>
        </p:nvSpPr>
        <p:spPr>
          <a:xfrm>
            <a:off x="838200" y="365125"/>
            <a:ext cx="10515600" cy="633251"/>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Direct Attack</a:t>
            </a:r>
            <a:endParaRPr lang="en-IN" sz="6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82586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DEA30B-C868-692D-7B0E-FBAEF5ACBE3B}"/>
              </a:ext>
            </a:extLst>
          </p:cNvPr>
          <p:cNvSpPr>
            <a:spLocks noGrp="1"/>
          </p:cNvSpPr>
          <p:nvPr>
            <p:ph idx="1"/>
          </p:nvPr>
        </p:nvSpPr>
        <p:spPr>
          <a:xfrm>
            <a:off x="838200" y="1063690"/>
            <a:ext cx="10515600" cy="5429183"/>
          </a:xfrm>
        </p:spPr>
        <p:txBody>
          <a:bodyPr>
            <a:normAutofit fontScale="92500"/>
          </a:bodyPr>
          <a:lstStyle/>
          <a:p>
            <a:pPr algn="l">
              <a:lnSpc>
                <a:spcPct val="17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On the surface, this query looks as if it should conceal drug usage by selecting other non-drug-related records as well. </a:t>
            </a:r>
          </a:p>
          <a:p>
            <a:pPr algn="l">
              <a:lnSpc>
                <a:spcPct val="17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However, this query still retrieves only one record, revealing a name that corresponds to the sensitive DRUG value. </a:t>
            </a:r>
          </a:p>
          <a:p>
            <a:pPr algn="l">
              <a:lnSpc>
                <a:spcPct val="17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The DBMS needs to know that SEX has only two possible values, so that the second clause will select no records. </a:t>
            </a:r>
          </a:p>
          <a:p>
            <a:pPr>
              <a:lnSpc>
                <a:spcPct val="17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Even if that were possible, the DBMS would also need to know that no records exist with DORM=AYRES, even though AYRES might in fact be an acceptable value for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DORM.</a:t>
            </a:r>
            <a:endParaRPr lang="en-IN" sz="2400" dirty="0">
              <a:latin typeface="Times New Roman" panose="02020603050405020304" pitchFamily="18" charset="0"/>
              <a:cs typeface="Times New Roman" panose="02020603050405020304" pitchFamily="18" charset="0"/>
            </a:endParaRPr>
          </a:p>
          <a:p>
            <a:endParaRPr lang="en-IN" sz="2400" dirty="0"/>
          </a:p>
        </p:txBody>
      </p:sp>
      <p:sp>
        <p:nvSpPr>
          <p:cNvPr id="4" name="Title 1">
            <a:extLst>
              <a:ext uri="{FF2B5EF4-FFF2-40B4-BE49-F238E27FC236}">
                <a16:creationId xmlns:a16="http://schemas.microsoft.com/office/drawing/2014/main" id="{E15B89AA-B4B3-1D86-B17B-0B5D1332FB9B}"/>
              </a:ext>
            </a:extLst>
          </p:cNvPr>
          <p:cNvSpPr>
            <a:spLocks noGrp="1"/>
          </p:cNvSpPr>
          <p:nvPr>
            <p:ph type="title"/>
          </p:nvPr>
        </p:nvSpPr>
        <p:spPr>
          <a:xfrm>
            <a:off x="838200" y="346465"/>
            <a:ext cx="10515600" cy="595928"/>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Direct Attack</a:t>
            </a:r>
            <a:endParaRPr lang="en-IN" sz="6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61789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E832-CA8E-C564-F5EA-A040CFC893D0}"/>
              </a:ext>
            </a:extLst>
          </p:cNvPr>
          <p:cNvSpPr>
            <a:spLocks noGrp="1"/>
          </p:cNvSpPr>
          <p:nvPr>
            <p:ph type="title"/>
          </p:nvPr>
        </p:nvSpPr>
        <p:spPr>
          <a:xfrm>
            <a:off x="838200" y="365126"/>
            <a:ext cx="10515600" cy="502622"/>
          </a:xfrm>
        </p:spPr>
        <p:txBody>
          <a:bodyPr>
            <a:normAutofit/>
          </a:bodyPr>
          <a:lstStyle/>
          <a:p>
            <a:pPr algn="ctr"/>
            <a:r>
              <a:rPr lang="en-IN" sz="2800" b="1" i="0" u="none" strike="noStrike" baseline="0" dirty="0">
                <a:latin typeface="Cambria" panose="02040503050406030204" pitchFamily="18" charset="0"/>
                <a:ea typeface="Cambria" panose="02040503050406030204" pitchFamily="18" charset="0"/>
              </a:rPr>
              <a:t>Inference by Arithmetic</a:t>
            </a:r>
            <a:endParaRPr lang="en-IN" sz="60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9D1F1069-8BA7-494F-DF31-B8A7B2953A18}"/>
              </a:ext>
            </a:extLst>
          </p:cNvPr>
          <p:cNvSpPr>
            <a:spLocks noGrp="1"/>
          </p:cNvSpPr>
          <p:nvPr>
            <p:ph idx="1"/>
          </p:nvPr>
        </p:nvSpPr>
        <p:spPr>
          <a:xfrm>
            <a:off x="838200" y="961054"/>
            <a:ext cx="10515600" cy="5531820"/>
          </a:xfrm>
        </p:spPr>
        <p:txBody>
          <a:bodyPr>
            <a:normAutofit lnSpcReduction="10000"/>
          </a:bodyPr>
          <a:lstStyle/>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organizations suppress individual names, addresses, or other characteristics by which a single individual can be recognized.</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 Only neutral statistics, such as count, sum, and mean, are released.</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indirect attack seeks to infer a final result based on one or more intermediate statistical results. </a:t>
            </a:r>
          </a:p>
          <a:p>
            <a:pPr algn="l">
              <a:lnSpc>
                <a:spcPct val="150000"/>
              </a:lnSpc>
            </a:pPr>
            <a:r>
              <a:rPr lang="en-US" sz="2000" dirty="0">
                <a:latin typeface="Times New Roman" panose="02020603050405020304" pitchFamily="18" charset="0"/>
                <a:cs typeface="Times New Roman" panose="02020603050405020304" pitchFamily="18" charset="0"/>
              </a:rPr>
              <a:t>R</a:t>
            </a:r>
            <a:r>
              <a:rPr lang="en-US" sz="2000" b="0" i="0" u="none" strike="noStrike" baseline="0" dirty="0">
                <a:latin typeface="Times New Roman" panose="02020603050405020304" pitchFamily="18" charset="0"/>
                <a:cs typeface="Times New Roman" panose="02020603050405020304" pitchFamily="18" charset="0"/>
              </a:rPr>
              <a:t>equires work outside the database itself.</a:t>
            </a:r>
          </a:p>
          <a:p>
            <a:pPr algn="l">
              <a:lnSpc>
                <a:spcPct val="150000"/>
              </a:lnSpc>
            </a:pPr>
            <a:r>
              <a:rPr lang="en-US" sz="2000" dirty="0">
                <a:latin typeface="Times New Roman" panose="02020603050405020304" pitchFamily="18" charset="0"/>
                <a:cs typeface="Times New Roman" panose="02020603050405020304" pitchFamily="18" charset="0"/>
              </a:rPr>
              <a:t> Types:</a:t>
            </a:r>
          </a:p>
          <a:p>
            <a:pPr marL="801688"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 Sum</a:t>
            </a:r>
          </a:p>
          <a:p>
            <a:pPr marL="801688"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Count</a:t>
            </a:r>
          </a:p>
          <a:p>
            <a:pPr marL="801688"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Mean</a:t>
            </a:r>
          </a:p>
          <a:p>
            <a:pPr marL="801688"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Median</a:t>
            </a:r>
          </a:p>
          <a:p>
            <a:pPr algn="l">
              <a:lnSpc>
                <a:spcPct val="15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72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871F2-E35C-2437-0C35-4DE95738CFD9}"/>
              </a:ext>
            </a:extLst>
          </p:cNvPr>
          <p:cNvSpPr>
            <a:spLocks noGrp="1"/>
          </p:cNvSpPr>
          <p:nvPr>
            <p:ph type="title"/>
          </p:nvPr>
        </p:nvSpPr>
        <p:spPr/>
        <p:txBody>
          <a:bodyPr/>
          <a:lstStyle/>
          <a:p>
            <a:r>
              <a:rPr lang="en-IN" b="1" dirty="0">
                <a:latin typeface="Cambria" panose="02040503050406030204" pitchFamily="18" charset="0"/>
                <a:ea typeface="Cambria" panose="02040503050406030204" pitchFamily="18" charset="0"/>
              </a:rPr>
              <a:t>Sum</a:t>
            </a:r>
          </a:p>
        </p:txBody>
      </p:sp>
      <p:pic>
        <p:nvPicPr>
          <p:cNvPr id="5" name="Content Placeholder 4">
            <a:extLst>
              <a:ext uri="{FF2B5EF4-FFF2-40B4-BE49-F238E27FC236}">
                <a16:creationId xmlns:a16="http://schemas.microsoft.com/office/drawing/2014/main" id="{A24E2191-D535-15E5-96DA-9BD8A271D1B3}"/>
              </a:ext>
            </a:extLst>
          </p:cNvPr>
          <p:cNvPicPr>
            <a:picLocks noGrp="1" noChangeAspect="1"/>
          </p:cNvPicPr>
          <p:nvPr>
            <p:ph idx="1"/>
          </p:nvPr>
        </p:nvPicPr>
        <p:blipFill>
          <a:blip r:embed="rId3"/>
          <a:stretch>
            <a:fillRect/>
          </a:stretch>
        </p:blipFill>
        <p:spPr>
          <a:xfrm>
            <a:off x="2840614" y="2375382"/>
            <a:ext cx="5985334" cy="2523681"/>
          </a:xfrm>
        </p:spPr>
      </p:pic>
    </p:spTree>
    <p:extLst>
      <p:ext uri="{BB962C8B-B14F-4D97-AF65-F5344CB8AC3E}">
        <p14:creationId xmlns:p14="http://schemas.microsoft.com/office/powerpoint/2010/main" val="3759342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24CF8-4413-0733-6860-B16FF640ECA3}"/>
              </a:ext>
            </a:extLst>
          </p:cNvPr>
          <p:cNvSpPr>
            <a:spLocks noGrp="1"/>
          </p:cNvSpPr>
          <p:nvPr>
            <p:ph type="title"/>
          </p:nvPr>
        </p:nvSpPr>
        <p:spPr>
          <a:xfrm>
            <a:off x="838200" y="365126"/>
            <a:ext cx="10515600" cy="926962"/>
          </a:xfrm>
        </p:spPr>
        <p:txBody>
          <a:bodyPr/>
          <a:lstStyle/>
          <a:p>
            <a:r>
              <a:rPr lang="en-IN" dirty="0">
                <a:latin typeface="Cambria" panose="02040503050406030204" pitchFamily="18" charset="0"/>
                <a:ea typeface="Cambria" panose="02040503050406030204" pitchFamily="18" charset="0"/>
              </a:rPr>
              <a:t>Count</a:t>
            </a:r>
          </a:p>
        </p:txBody>
      </p:sp>
      <p:sp>
        <p:nvSpPr>
          <p:cNvPr id="3" name="Content Placeholder 2">
            <a:extLst>
              <a:ext uri="{FF2B5EF4-FFF2-40B4-BE49-F238E27FC236}">
                <a16:creationId xmlns:a16="http://schemas.microsoft.com/office/drawing/2014/main" id="{80C8B72A-2EB0-EBA6-EB62-22CA6FFFE4E3}"/>
              </a:ext>
            </a:extLst>
          </p:cNvPr>
          <p:cNvSpPr>
            <a:spLocks noGrp="1"/>
          </p:cNvSpPr>
          <p:nvPr>
            <p:ph idx="1"/>
          </p:nvPr>
        </p:nvSpPr>
        <p:spPr>
          <a:xfrm>
            <a:off x="738808" y="1428060"/>
            <a:ext cx="10515600" cy="1513923"/>
          </a:xfrm>
        </p:spPr>
        <p:txBody>
          <a:bodyPr>
            <a:normAutofit/>
          </a:bodyPr>
          <a:lstStyle/>
          <a:p>
            <a:pPr algn="l"/>
            <a:r>
              <a:rPr lang="en-US" sz="2000" b="0" i="0" u="none" strike="noStrike" baseline="0" dirty="0">
                <a:latin typeface="Times New Roman" panose="02020603050405020304" pitchFamily="18" charset="0"/>
                <a:cs typeface="Times New Roman" panose="02020603050405020304" pitchFamily="18" charset="0"/>
              </a:rPr>
              <a:t>The </a:t>
            </a:r>
            <a:r>
              <a:rPr lang="en-US" sz="2000" b="1" i="0" u="none" strike="noStrike" baseline="0" dirty="0">
                <a:latin typeface="Times New Roman" panose="02020603050405020304" pitchFamily="18" charset="0"/>
                <a:cs typeface="Times New Roman" panose="02020603050405020304" pitchFamily="18" charset="0"/>
              </a:rPr>
              <a:t>count </a:t>
            </a:r>
            <a:r>
              <a:rPr lang="en-US" sz="2000" b="0" i="0" u="none" strike="noStrike" baseline="0" dirty="0">
                <a:latin typeface="Times New Roman" panose="02020603050405020304" pitchFamily="18" charset="0"/>
                <a:cs typeface="Times New Roman" panose="02020603050405020304" pitchFamily="18" charset="0"/>
              </a:rPr>
              <a:t>can be combined with the sum to produce some even more revealing results.</a:t>
            </a:r>
          </a:p>
          <a:p>
            <a:pPr algn="l"/>
            <a:r>
              <a:rPr lang="en-US" sz="2000" b="0" i="0" u="none" strike="noStrike" baseline="0" dirty="0">
                <a:latin typeface="Times New Roman" panose="02020603050405020304" pitchFamily="18" charset="0"/>
                <a:cs typeface="Times New Roman" panose="02020603050405020304" pitchFamily="18" charset="0"/>
              </a:rPr>
              <a:t>Often these two statistics are released for a database to allow users to determine average values. </a:t>
            </a:r>
          </a:p>
          <a:p>
            <a:pPr algn="l"/>
            <a:r>
              <a:rPr lang="en-US" sz="2000" b="0" i="0" u="none" strike="noStrike" baseline="0" dirty="0">
                <a:latin typeface="Times New Roman" panose="02020603050405020304" pitchFamily="18" charset="0"/>
                <a:cs typeface="Times New Roman" panose="02020603050405020304" pitchFamily="18" charset="0"/>
              </a:rPr>
              <a:t>(Conversely, if count and mean are released, sum can be deduced.)</a:t>
            </a:r>
            <a:endParaRPr lang="en-IN" sz="32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6530AA74-87E7-1C33-E17A-C1A7B820A03C}"/>
              </a:ext>
            </a:extLst>
          </p:cNvPr>
          <p:cNvPicPr>
            <a:picLocks noChangeAspect="1"/>
          </p:cNvPicPr>
          <p:nvPr/>
        </p:nvPicPr>
        <p:blipFill>
          <a:blip r:embed="rId3"/>
          <a:stretch>
            <a:fillRect/>
          </a:stretch>
        </p:blipFill>
        <p:spPr>
          <a:xfrm>
            <a:off x="3094865" y="3077955"/>
            <a:ext cx="5496557" cy="2448413"/>
          </a:xfrm>
          <a:prstGeom prst="rect">
            <a:avLst/>
          </a:prstGeom>
        </p:spPr>
      </p:pic>
    </p:spTree>
    <p:extLst>
      <p:ext uri="{BB962C8B-B14F-4D97-AF65-F5344CB8AC3E}">
        <p14:creationId xmlns:p14="http://schemas.microsoft.com/office/powerpoint/2010/main" val="1382187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7D7D7-7082-3ADE-AF4B-9182BB347FD2}"/>
              </a:ext>
            </a:extLst>
          </p:cNvPr>
          <p:cNvSpPr>
            <a:spLocks noGrp="1"/>
          </p:cNvSpPr>
          <p:nvPr>
            <p:ph type="title"/>
          </p:nvPr>
        </p:nvSpPr>
        <p:spPr/>
        <p:txBody>
          <a:bodyPr/>
          <a:lstStyle/>
          <a:p>
            <a:r>
              <a:rPr lang="en-IN" dirty="0">
                <a:latin typeface="Cambria" panose="02040503050406030204" pitchFamily="18" charset="0"/>
                <a:ea typeface="Cambria" panose="02040503050406030204" pitchFamily="18" charset="0"/>
              </a:rPr>
              <a:t>Mean</a:t>
            </a:r>
          </a:p>
        </p:txBody>
      </p:sp>
      <p:sp>
        <p:nvSpPr>
          <p:cNvPr id="3" name="Content Placeholder 2">
            <a:extLst>
              <a:ext uri="{FF2B5EF4-FFF2-40B4-BE49-F238E27FC236}">
                <a16:creationId xmlns:a16="http://schemas.microsoft.com/office/drawing/2014/main" id="{3E7952FA-B198-C1BD-138E-C79A40FBD362}"/>
              </a:ext>
            </a:extLst>
          </p:cNvPr>
          <p:cNvSpPr>
            <a:spLocks noGrp="1"/>
          </p:cNvSpPr>
          <p:nvPr>
            <p:ph idx="1"/>
          </p:nvPr>
        </p:nvSpPr>
        <p:spPr/>
        <p:txBody>
          <a:bodyPr>
            <a:normAutofit/>
          </a:bodyPr>
          <a:lstStyle/>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The arithmetic </a:t>
            </a:r>
            <a:r>
              <a:rPr lang="en-US" sz="2400" b="1" i="0" u="none" strike="noStrike" baseline="0" dirty="0">
                <a:latin typeface="Times New Roman" panose="02020603050405020304" pitchFamily="18" charset="0"/>
                <a:cs typeface="Times New Roman" panose="02020603050405020304" pitchFamily="18" charset="0"/>
              </a:rPr>
              <a:t>mean </a:t>
            </a:r>
            <a:r>
              <a:rPr lang="en-US" sz="2400" b="0" i="0" u="none" strike="noStrike" baseline="0" dirty="0">
                <a:latin typeface="Times New Roman" panose="02020603050405020304" pitchFamily="18" charset="0"/>
                <a:cs typeface="Times New Roman" panose="02020603050405020304" pitchFamily="18" charset="0"/>
              </a:rPr>
              <a:t>(average) allows exact disclosure if the attacker can manipulate the subject population.</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As a trivial example, consider salary.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Given the number of employees, the mean salary for a company and the mean salary of all employees except the president, it is easy to compute the president’s salary.</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389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1AB02-5865-0B09-E88A-A4F67E3D4463}"/>
              </a:ext>
            </a:extLst>
          </p:cNvPr>
          <p:cNvSpPr>
            <a:spLocks noGrp="1"/>
          </p:cNvSpPr>
          <p:nvPr>
            <p:ph type="title"/>
          </p:nvPr>
        </p:nvSpPr>
        <p:spPr>
          <a:xfrm>
            <a:off x="838200" y="346464"/>
            <a:ext cx="10515600" cy="689233"/>
          </a:xfrm>
        </p:spPr>
        <p:txBody>
          <a:bodyPr>
            <a:noAutofit/>
          </a:bodyPr>
          <a:lstStyle/>
          <a:p>
            <a:pPr algn="ctr"/>
            <a:r>
              <a:rPr lang="en-US" b="1" dirty="0">
                <a:latin typeface="Cambria" panose="02040503050406030204" pitchFamily="18" charset="0"/>
                <a:ea typeface="Cambria" panose="02040503050406030204" pitchFamily="18" charset="0"/>
              </a:rPr>
              <a:t>SENSITIVE DATA</a:t>
            </a:r>
            <a:endParaRPr lang="en-IN" b="1"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05173132-5DEF-4061-62C1-AC836ABEBFAA}"/>
              </a:ext>
            </a:extLst>
          </p:cNvPr>
          <p:cNvSpPr>
            <a:spLocks noGrp="1"/>
          </p:cNvSpPr>
          <p:nvPr>
            <p:ph idx="1"/>
          </p:nvPr>
        </p:nvSpPr>
        <p:spPr>
          <a:xfrm>
            <a:off x="838200" y="1147664"/>
            <a:ext cx="10515600" cy="5363871"/>
          </a:xfrm>
        </p:spPr>
        <p:txBody>
          <a:bodyPr>
            <a:normAutofit/>
          </a:bodyPr>
          <a:lstStyle/>
          <a:p>
            <a:pPr algn="l">
              <a:lnSpc>
                <a:spcPct val="150000"/>
              </a:lnSpc>
            </a:pPr>
            <a:r>
              <a:rPr lang="en-US" sz="2000" dirty="0">
                <a:latin typeface="Times New Roman" panose="02020603050405020304" pitchFamily="18" charset="0"/>
                <a:cs typeface="Times New Roman" panose="02020603050405020304" pitchFamily="18" charset="0"/>
              </a:rPr>
              <a:t>S</a:t>
            </a:r>
            <a:r>
              <a:rPr lang="en-US" sz="2000" b="0" i="0" u="none" strike="noStrike" baseline="0" dirty="0">
                <a:latin typeface="Times New Roman" panose="02020603050405020304" pitchFamily="18" charset="0"/>
                <a:cs typeface="Times New Roman" panose="02020603050405020304" pitchFamily="18" charset="0"/>
              </a:rPr>
              <a:t>ensitive data are data that should not be made public.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Determining which data items and fields are sensitive depends both on the individual database and the underlying meaning of the data.</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Obviously, some databases, such as a public library catalog, contain no sensitive data; other databases, such as defense-related ones, are wholly sensitive.</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These two cases—nothing sensitive and everything sensitive—are the easiest to handle, because they can be covered by access controls to the database as a whole.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Someone either is or is not an authorized user.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These controls can be provided by the operating system.</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3246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EF969-41B6-3CB1-0B26-C73C5E548D58}"/>
              </a:ext>
            </a:extLst>
          </p:cNvPr>
          <p:cNvSpPr>
            <a:spLocks noGrp="1"/>
          </p:cNvSpPr>
          <p:nvPr>
            <p:ph type="title"/>
          </p:nvPr>
        </p:nvSpPr>
        <p:spPr>
          <a:xfrm>
            <a:off x="838200" y="365126"/>
            <a:ext cx="10515600" cy="718240"/>
          </a:xfrm>
        </p:spPr>
        <p:txBody>
          <a:bodyPr/>
          <a:lstStyle/>
          <a:p>
            <a:r>
              <a:rPr lang="en-IN" dirty="0">
                <a:latin typeface="Cambria" panose="02040503050406030204" pitchFamily="18" charset="0"/>
                <a:ea typeface="Cambria" panose="02040503050406030204" pitchFamily="18" charset="0"/>
              </a:rPr>
              <a:t>Median</a:t>
            </a:r>
          </a:p>
        </p:txBody>
      </p:sp>
      <p:sp>
        <p:nvSpPr>
          <p:cNvPr id="3" name="Content Placeholder 2">
            <a:extLst>
              <a:ext uri="{FF2B5EF4-FFF2-40B4-BE49-F238E27FC236}">
                <a16:creationId xmlns:a16="http://schemas.microsoft.com/office/drawing/2014/main" id="{260242EF-6EF4-79D3-A984-8DE033EC55E0}"/>
              </a:ext>
            </a:extLst>
          </p:cNvPr>
          <p:cNvSpPr>
            <a:spLocks noGrp="1"/>
          </p:cNvSpPr>
          <p:nvPr>
            <p:ph idx="1"/>
          </p:nvPr>
        </p:nvSpPr>
        <p:spPr>
          <a:xfrm>
            <a:off x="838200" y="1292087"/>
            <a:ext cx="10515600" cy="4884876"/>
          </a:xfrm>
        </p:spPr>
        <p:txBody>
          <a:bodyPr>
            <a:normAutofit/>
          </a:bodyPr>
          <a:lstStyle/>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Determine an individual value from the </a:t>
            </a:r>
            <a:r>
              <a:rPr lang="en-US" sz="2000" b="1" i="0" u="none" strike="noStrike" baseline="0" dirty="0">
                <a:latin typeface="Times New Roman" panose="02020603050405020304" pitchFamily="18" charset="0"/>
                <a:cs typeface="Times New Roman" panose="02020603050405020304" pitchFamily="18" charset="0"/>
              </a:rPr>
              <a:t>median</a:t>
            </a:r>
            <a:r>
              <a:rPr lang="en-US" sz="2000" b="0" i="0" u="none" strike="noStrike" baseline="0" dirty="0">
                <a:latin typeface="Times New Roman" panose="02020603050405020304" pitchFamily="18" charset="0"/>
                <a:cs typeface="Times New Roman" panose="02020603050405020304" pitchFamily="18" charset="0"/>
              </a:rPr>
              <a:t>, the midpoint of an ordered list of values.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attack requires finding selections having one point of intersection that happens to be exactly in the middle</a:t>
            </a:r>
            <a:endParaRPr lang="en-IN" sz="32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FA5255E7-0162-F5F6-F4A0-648214662CF9}"/>
              </a:ext>
            </a:extLst>
          </p:cNvPr>
          <p:cNvPicPr>
            <a:picLocks noChangeAspect="1"/>
          </p:cNvPicPr>
          <p:nvPr/>
        </p:nvPicPr>
        <p:blipFill>
          <a:blip r:embed="rId2"/>
          <a:stretch>
            <a:fillRect/>
          </a:stretch>
        </p:blipFill>
        <p:spPr>
          <a:xfrm>
            <a:off x="3548271" y="2938493"/>
            <a:ext cx="4988424" cy="3104497"/>
          </a:xfrm>
          <a:prstGeom prst="rect">
            <a:avLst/>
          </a:prstGeom>
        </p:spPr>
      </p:pic>
    </p:spTree>
    <p:extLst>
      <p:ext uri="{BB962C8B-B14F-4D97-AF65-F5344CB8AC3E}">
        <p14:creationId xmlns:p14="http://schemas.microsoft.com/office/powerpoint/2010/main" val="1917459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6467A-1115-63CE-A3A3-0916B9872515}"/>
              </a:ext>
            </a:extLst>
          </p:cNvPr>
          <p:cNvSpPr>
            <a:spLocks noGrp="1"/>
          </p:cNvSpPr>
          <p:nvPr>
            <p:ph idx="1"/>
          </p:nvPr>
        </p:nvSpPr>
        <p:spPr>
          <a:xfrm>
            <a:off x="689113" y="573294"/>
            <a:ext cx="10515600" cy="3104184"/>
          </a:xfrm>
        </p:spPr>
        <p:txBody>
          <a:bodyPr>
            <a:normAutofit/>
          </a:bodyPr>
          <a:lstStyle/>
          <a:p>
            <a:pPr marL="0" indent="0">
              <a:lnSpc>
                <a:spcPct val="150000"/>
              </a:lnSpc>
              <a:buNone/>
            </a:pPr>
            <a:r>
              <a:rPr lang="en-US" sz="2000" b="0" i="0" u="none" strike="noStrike" baseline="0" dirty="0">
                <a:latin typeface="Times New Roman" panose="02020603050405020304" pitchFamily="18" charset="0"/>
                <a:cs typeface="Times New Roman" panose="02020603050405020304" pitchFamily="18" charset="0"/>
              </a:rPr>
              <a:t>    q = median(AID where SEX = M)</a:t>
            </a:r>
          </a:p>
          <a:p>
            <a:pPr marL="0" indent="0">
              <a:buNone/>
            </a:pPr>
            <a:r>
              <a:rPr lang="en-US" sz="2000" b="0" i="0" u="none" strike="noStrike" baseline="0" dirty="0">
                <a:latin typeface="Times New Roman" panose="02020603050405020304" pitchFamily="18" charset="0"/>
                <a:cs typeface="Times New Roman" panose="02020603050405020304" pitchFamily="18" charset="0"/>
              </a:rPr>
              <a:t>    p = median(AID where DRUGS = 2)</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A03A1767-5874-373C-2CC4-49C8AA40820A}"/>
              </a:ext>
            </a:extLst>
          </p:cNvPr>
          <p:cNvPicPr>
            <a:picLocks noChangeAspect="1"/>
          </p:cNvPicPr>
          <p:nvPr/>
        </p:nvPicPr>
        <p:blipFill>
          <a:blip r:embed="rId3"/>
          <a:stretch>
            <a:fillRect/>
          </a:stretch>
        </p:blipFill>
        <p:spPr>
          <a:xfrm>
            <a:off x="4275132" y="1840722"/>
            <a:ext cx="4033981" cy="4127698"/>
          </a:xfrm>
          <a:prstGeom prst="rect">
            <a:avLst/>
          </a:prstGeom>
        </p:spPr>
      </p:pic>
    </p:spTree>
    <p:extLst>
      <p:ext uri="{BB962C8B-B14F-4D97-AF65-F5344CB8AC3E}">
        <p14:creationId xmlns:p14="http://schemas.microsoft.com/office/powerpoint/2010/main" val="3252996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68937-A687-E4A9-492C-EFA67589468A}"/>
              </a:ext>
            </a:extLst>
          </p:cNvPr>
          <p:cNvSpPr>
            <a:spLocks noGrp="1"/>
          </p:cNvSpPr>
          <p:nvPr>
            <p:ph type="title"/>
          </p:nvPr>
        </p:nvSpPr>
        <p:spPr>
          <a:xfrm>
            <a:off x="838200" y="365126"/>
            <a:ext cx="10515600" cy="678484"/>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Tracker Attacks</a:t>
            </a:r>
            <a:endParaRPr lang="en-IN" sz="66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605470D9-C3C2-3B3D-54F6-7B0E30839F63}"/>
              </a:ext>
            </a:extLst>
          </p:cNvPr>
          <p:cNvSpPr>
            <a:spLocks noGrp="1"/>
          </p:cNvSpPr>
          <p:nvPr>
            <p:ph idx="1"/>
          </p:nvPr>
        </p:nvSpPr>
        <p:spPr>
          <a:xfrm>
            <a:off x="838200" y="1222512"/>
            <a:ext cx="10515600" cy="5270361"/>
          </a:xfrm>
        </p:spPr>
        <p:txBody>
          <a:bodyPr>
            <a:normAutofit lnSpcReduction="10000"/>
          </a:bodyPr>
          <a:lstStyle/>
          <a:p>
            <a:pPr algn="l">
              <a:lnSpc>
                <a:spcPct val="200000"/>
              </a:lnSpc>
            </a:pPr>
            <a:r>
              <a:rPr lang="en-IN" sz="2000" dirty="0">
                <a:latin typeface="Times New Roman" panose="02020603050405020304" pitchFamily="18" charset="0"/>
                <a:cs typeface="Times New Roman" panose="02020603050405020304" pitchFamily="18" charset="0"/>
              </a:rPr>
              <a:t> </a:t>
            </a:r>
            <a:r>
              <a:rPr lang="en-IN" sz="2000" b="0" i="0" u="none" strike="noStrike" baseline="0" dirty="0">
                <a:latin typeface="Times New Roman" panose="02020603050405020304" pitchFamily="18" charset="0"/>
                <a:cs typeface="Times New Roman" panose="02020603050405020304" pitchFamily="18" charset="0"/>
              </a:rPr>
              <a:t>A </a:t>
            </a:r>
            <a:r>
              <a:rPr lang="en-IN" sz="2000" b="1" i="0" u="none" strike="noStrike" baseline="0" dirty="0">
                <a:latin typeface="Times New Roman" panose="02020603050405020304" pitchFamily="18" charset="0"/>
                <a:cs typeface="Times New Roman" panose="02020603050405020304" pitchFamily="18" charset="0"/>
              </a:rPr>
              <a:t>tracker attack </a:t>
            </a:r>
            <a:r>
              <a:rPr lang="en-IN" sz="2000" b="0" i="0" u="none" strike="noStrike" baseline="0" dirty="0">
                <a:latin typeface="Times New Roman" panose="02020603050405020304" pitchFamily="18" charset="0"/>
                <a:cs typeface="Times New Roman" panose="02020603050405020304" pitchFamily="18" charset="0"/>
              </a:rPr>
              <a:t>can </a:t>
            </a:r>
            <a:r>
              <a:rPr lang="en-US" sz="2000" b="0" i="0" u="none" strike="noStrike" baseline="0" dirty="0">
                <a:latin typeface="Times New Roman" panose="02020603050405020304" pitchFamily="18" charset="0"/>
                <a:cs typeface="Times New Roman" panose="02020603050405020304" pitchFamily="18" charset="0"/>
              </a:rPr>
              <a:t>fool the database manager into locating the desired data by using additional queries that produce small results. </a:t>
            </a:r>
          </a:p>
          <a:p>
            <a:pPr algn="l">
              <a:lnSpc>
                <a:spcPct val="200000"/>
              </a:lnSpc>
            </a:pPr>
            <a:r>
              <a:rPr lang="en-US" sz="2000" b="0" i="0" u="none" strike="noStrike" baseline="0" dirty="0">
                <a:latin typeface="Times New Roman" panose="02020603050405020304" pitchFamily="18" charset="0"/>
                <a:cs typeface="Times New Roman" panose="02020603050405020304" pitchFamily="18" charset="0"/>
              </a:rPr>
              <a:t>The tracker adds additional records to be retrieved for two different queries; the two sets of records cancel each other out, leaving only the statistic or data desired. </a:t>
            </a:r>
          </a:p>
          <a:p>
            <a:pPr algn="l">
              <a:lnSpc>
                <a:spcPct val="200000"/>
              </a:lnSpc>
            </a:pPr>
            <a:r>
              <a:rPr lang="en-US" sz="2000" b="0" i="0" u="none" strike="noStrike" baseline="0" dirty="0">
                <a:latin typeface="Times New Roman" panose="02020603050405020304" pitchFamily="18" charset="0"/>
                <a:cs typeface="Times New Roman" panose="02020603050405020304" pitchFamily="18" charset="0"/>
              </a:rPr>
              <a:t>The approach is to use intelligent padding of two queries.</a:t>
            </a:r>
          </a:p>
          <a:p>
            <a:pPr algn="l">
              <a:lnSpc>
                <a:spcPct val="200000"/>
              </a:lnSpc>
            </a:pPr>
            <a:r>
              <a:rPr lang="en-US" sz="2000" b="0" i="0" u="none" strike="noStrike" baseline="0" dirty="0">
                <a:latin typeface="Times New Roman" panose="02020603050405020304" pitchFamily="18" charset="0"/>
                <a:cs typeface="Times New Roman" panose="02020603050405020304" pitchFamily="18" charset="0"/>
              </a:rPr>
              <a:t>In other words, instead of trying to identify a unique value, we request </a:t>
            </a:r>
            <a:r>
              <a:rPr lang="en-US" sz="2000" b="0" i="1" u="none" strike="noStrike" baseline="0" dirty="0">
                <a:latin typeface="Times New Roman" panose="02020603050405020304" pitchFamily="18" charset="0"/>
                <a:cs typeface="Times New Roman" panose="02020603050405020304" pitchFamily="18" charset="0"/>
              </a:rPr>
              <a:t>n</a:t>
            </a:r>
            <a:r>
              <a:rPr lang="en-US" sz="2000" b="0" i="0" u="none" strike="noStrike" baseline="0" dirty="0">
                <a:latin typeface="Times New Roman" panose="02020603050405020304" pitchFamily="18" charset="0"/>
                <a:cs typeface="Times New Roman" panose="02020603050405020304" pitchFamily="18" charset="0"/>
              </a:rPr>
              <a:t>–1 other values (where there are </a:t>
            </a:r>
            <a:r>
              <a:rPr lang="en-US" sz="2000" b="0" i="1" u="none" strike="noStrike" baseline="0" dirty="0">
                <a:latin typeface="Times New Roman" panose="02020603050405020304" pitchFamily="18" charset="0"/>
                <a:cs typeface="Times New Roman" panose="02020603050405020304" pitchFamily="18" charset="0"/>
              </a:rPr>
              <a:t>n </a:t>
            </a:r>
            <a:r>
              <a:rPr lang="en-US" sz="2000" b="0" i="0" u="none" strike="noStrike" baseline="0" dirty="0">
                <a:latin typeface="Times New Roman" panose="02020603050405020304" pitchFamily="18" charset="0"/>
                <a:cs typeface="Times New Roman" panose="02020603050405020304" pitchFamily="18" charset="0"/>
              </a:rPr>
              <a:t>values in the database). </a:t>
            </a:r>
          </a:p>
          <a:p>
            <a:pPr algn="l">
              <a:lnSpc>
                <a:spcPct val="200000"/>
              </a:lnSpc>
            </a:pPr>
            <a:r>
              <a:rPr lang="en-US" sz="2000" b="0" i="0" u="none" strike="noStrike" baseline="0" dirty="0">
                <a:latin typeface="Times New Roman" panose="02020603050405020304" pitchFamily="18" charset="0"/>
                <a:cs typeface="Times New Roman" panose="02020603050405020304" pitchFamily="18" charset="0"/>
              </a:rPr>
              <a:t>Given </a:t>
            </a:r>
            <a:r>
              <a:rPr lang="en-US" sz="2000" b="0" i="1" u="none" strike="noStrike" baseline="0" dirty="0">
                <a:latin typeface="Times New Roman" panose="02020603050405020304" pitchFamily="18" charset="0"/>
                <a:cs typeface="Times New Roman" panose="02020603050405020304" pitchFamily="18" charset="0"/>
              </a:rPr>
              <a:t>n </a:t>
            </a:r>
            <a:r>
              <a:rPr lang="en-US" sz="2000" b="0" i="0" u="none" strike="noStrike" baseline="0" dirty="0">
                <a:latin typeface="Times New Roman" panose="02020603050405020304" pitchFamily="18" charset="0"/>
                <a:cs typeface="Times New Roman" panose="02020603050405020304" pitchFamily="18" charset="0"/>
              </a:rPr>
              <a:t>and </a:t>
            </a:r>
            <a:r>
              <a:rPr lang="en-US" sz="2000" b="0" i="1" u="none" strike="noStrike" baseline="0" dirty="0">
                <a:latin typeface="Times New Roman" panose="02020603050405020304" pitchFamily="18" charset="0"/>
                <a:cs typeface="Times New Roman" panose="02020603050405020304" pitchFamily="18" charset="0"/>
              </a:rPr>
              <a:t>n</a:t>
            </a:r>
            <a:r>
              <a:rPr lang="en-US" sz="2000" b="0" i="0" u="none" strike="noStrike" baseline="0" dirty="0">
                <a:latin typeface="Times New Roman" panose="02020603050405020304" pitchFamily="18" charset="0"/>
                <a:cs typeface="Times New Roman" panose="02020603050405020304" pitchFamily="18" charset="0"/>
              </a:rPr>
              <a:t>–1, we can easily compute the desired single element.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954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1E126-5E0D-CC5B-1F5E-DFB0B8A28108}"/>
              </a:ext>
            </a:extLst>
          </p:cNvPr>
          <p:cNvSpPr>
            <a:spLocks noGrp="1"/>
          </p:cNvSpPr>
          <p:nvPr>
            <p:ph idx="1"/>
          </p:nvPr>
        </p:nvSpPr>
        <p:spPr>
          <a:xfrm>
            <a:off x="838200" y="606287"/>
            <a:ext cx="10515600" cy="5854148"/>
          </a:xfrm>
        </p:spPr>
        <p:txBody>
          <a:bodyPr>
            <a:normAutofit fontScale="85000" lnSpcReduction="10000"/>
          </a:bodyPr>
          <a:lstStyle/>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For instance, suppose we want to know how many female Caucasians live in Holmes Hall. </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A query posed might be</a:t>
            </a:r>
          </a:p>
          <a:p>
            <a:pPr marL="0" indent="0" algn="l">
              <a:lnSpc>
                <a:spcPct val="150000"/>
              </a:lnSpc>
              <a:buNone/>
            </a:pPr>
            <a:r>
              <a:rPr lang="en-US" sz="2400" b="1" i="0" u="none" strike="noStrike" baseline="0" dirty="0">
                <a:solidFill>
                  <a:srgbClr val="000000"/>
                </a:solidFill>
                <a:latin typeface="Times New Roman" panose="02020603050405020304" pitchFamily="18" charset="0"/>
                <a:cs typeface="Times New Roman" panose="02020603050405020304" pitchFamily="18" charset="0"/>
              </a:rPr>
              <a:t>                    count ((SEX=F) ∧ (RACE=C) ∧ (DORM=Holmes))</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The database management system might consult the database, find that the answer is 1, and block the answer to that query because one record dominates the result of the query.</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However, further analysis of the query allows us to track sensitive data through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nonsensitive queries.</a:t>
            </a:r>
          </a:p>
          <a:p>
            <a:pPr algn="l">
              <a:lnSpc>
                <a:spcPct val="150000"/>
              </a:lnSpc>
            </a:pPr>
            <a:r>
              <a:rPr lang="en-IN" sz="2400" b="0" i="0" u="none" strike="noStrike" baseline="0" dirty="0">
                <a:solidFill>
                  <a:srgbClr val="000000"/>
                </a:solidFill>
                <a:latin typeface="Times New Roman" panose="02020603050405020304" pitchFamily="18" charset="0"/>
                <a:cs typeface="Times New Roman" panose="02020603050405020304" pitchFamily="18" charset="0"/>
              </a:rPr>
              <a:t>The query</a:t>
            </a:r>
          </a:p>
          <a:p>
            <a:pPr marL="0" indent="0" algn="l">
              <a:lnSpc>
                <a:spcPct val="150000"/>
              </a:lnSpc>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q=count((SEX=F) ∧ (RACE=C) ∧ (DORM=Holmes))</a:t>
            </a:r>
          </a:p>
          <a:p>
            <a:pPr marL="0" indent="0" algn="l">
              <a:lnSpc>
                <a:spcPct val="150000"/>
              </a:lnSpc>
              <a:buNone/>
            </a:pPr>
            <a:r>
              <a:rPr lang="en-IN" sz="2400" b="0" i="0" u="none" strike="noStrike" baseline="0" dirty="0">
                <a:solidFill>
                  <a:srgbClr val="000000"/>
                </a:solidFill>
                <a:latin typeface="Times New Roman" panose="02020603050405020304" pitchFamily="18" charset="0"/>
                <a:cs typeface="Times New Roman" panose="02020603050405020304" pitchFamily="18" charset="0"/>
              </a:rPr>
              <a:t>    is of the form</a:t>
            </a:r>
          </a:p>
          <a:p>
            <a:pPr marL="0" indent="0" algn="l">
              <a:lnSpc>
                <a:spcPct val="150000"/>
              </a:lnSpc>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q = count(a ∧ b ∧ c)</a:t>
            </a:r>
          </a:p>
        </p:txBody>
      </p:sp>
    </p:spTree>
    <p:extLst>
      <p:ext uri="{BB962C8B-B14F-4D97-AF65-F5344CB8AC3E}">
        <p14:creationId xmlns:p14="http://schemas.microsoft.com/office/powerpoint/2010/main" val="803134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86F26D-3BFC-CF0F-B7A3-6EDC1A43E016}"/>
              </a:ext>
            </a:extLst>
          </p:cNvPr>
          <p:cNvSpPr>
            <a:spLocks noGrp="1"/>
          </p:cNvSpPr>
          <p:nvPr>
            <p:ph idx="1"/>
          </p:nvPr>
        </p:nvSpPr>
        <p:spPr>
          <a:xfrm>
            <a:off x="838200" y="576470"/>
            <a:ext cx="10515600" cy="5600493"/>
          </a:xfrm>
        </p:spPr>
        <p:txBody>
          <a:bodyPr>
            <a:normAutofit lnSpcReduction="10000"/>
          </a:bodyPr>
          <a:lstStyle/>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By using the rules of logic and algebra, we can transform this query to</a:t>
            </a:r>
          </a:p>
          <a:p>
            <a:pPr marL="0" indent="0" algn="l">
              <a:lnSpc>
                <a:spcPct val="150000"/>
              </a:lnSpc>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q = count(a ∧ b ∧ c) = count(a) - count(a ∧ ¬ (b ∧ c))</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Thus, the original query is equivalent to</a:t>
            </a:r>
          </a:p>
          <a:p>
            <a:pPr marL="0" indent="0" algn="l">
              <a:lnSpc>
                <a:spcPct val="150000"/>
              </a:lnSpc>
              <a:buNone/>
            </a:pPr>
            <a:r>
              <a:rPr lang="en-IN"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IN" sz="2400" b="1" i="0" u="none" strike="noStrike" baseline="0" dirty="0">
                <a:solidFill>
                  <a:srgbClr val="000000"/>
                </a:solidFill>
                <a:latin typeface="Times New Roman" panose="02020603050405020304" pitchFamily="18" charset="0"/>
                <a:cs typeface="Times New Roman" panose="02020603050405020304" pitchFamily="18" charset="0"/>
              </a:rPr>
              <a:t>count (SEX=F) </a:t>
            </a:r>
          </a:p>
          <a:p>
            <a:pPr marL="0" indent="0" algn="l">
              <a:lnSpc>
                <a:spcPct val="150000"/>
              </a:lnSpc>
              <a:buNone/>
            </a:pPr>
            <a:r>
              <a:rPr lang="en-IN" sz="2400" b="1" i="0" u="none" strike="noStrike" baseline="0" dirty="0">
                <a:solidFill>
                  <a:srgbClr val="000000"/>
                </a:solidFill>
                <a:latin typeface="Times New Roman" panose="02020603050405020304" pitchFamily="18" charset="0"/>
                <a:cs typeface="Times New Roman" panose="02020603050405020304" pitchFamily="18" charset="0"/>
              </a:rPr>
              <a:t>               minus </a:t>
            </a:r>
          </a:p>
          <a:p>
            <a:pPr marL="0" indent="0" algn="l">
              <a:lnSpc>
                <a:spcPct val="150000"/>
              </a:lnSpc>
              <a:buNone/>
            </a:pPr>
            <a:r>
              <a:rPr lang="en-IN" sz="2400" b="1" i="0" u="none" strike="noStrike" baseline="0" dirty="0">
                <a:solidFill>
                  <a:srgbClr val="000000"/>
                </a:solidFill>
                <a:latin typeface="Times New Roman" panose="02020603050405020304" pitchFamily="18" charset="0"/>
                <a:cs typeface="Times New Roman" panose="02020603050405020304" pitchFamily="18" charset="0"/>
              </a:rPr>
              <a:t>     count ((SEX=F) ∧ ((RACE≠C) ∨ (</a:t>
            </a:r>
            <a:r>
              <a:rPr lang="en-IN" sz="2400" b="1" i="0" u="none" strike="noStrike" baseline="0" dirty="0" err="1">
                <a:solidFill>
                  <a:srgbClr val="000000"/>
                </a:solidFill>
                <a:latin typeface="Times New Roman" panose="02020603050405020304" pitchFamily="18" charset="0"/>
                <a:cs typeface="Times New Roman" panose="02020603050405020304" pitchFamily="18" charset="0"/>
              </a:rPr>
              <a:t>DORM≠Holmes</a:t>
            </a:r>
            <a:r>
              <a:rPr lang="en-IN" sz="2400" b="1" i="0" u="none" strike="noStrike" baseline="0" dirty="0">
                <a:solidFill>
                  <a:srgbClr val="000000"/>
                </a:solidFill>
                <a:latin typeface="Times New Roman" panose="02020603050405020304" pitchFamily="18" charset="0"/>
                <a:cs typeface="Times New Roman" panose="02020603050405020304" pitchFamily="18" charset="0"/>
              </a:rPr>
              <a:t>)))</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Because count(</a:t>
            </a:r>
            <a:r>
              <a:rPr lang="en-US" sz="2400" b="0" i="1" u="none" strike="noStrike" baseline="0" dirty="0">
                <a:solidFill>
                  <a:srgbClr val="000000"/>
                </a:solidFill>
                <a:latin typeface="Times New Roman" panose="02020603050405020304" pitchFamily="18" charset="0"/>
                <a:cs typeface="Times New Roman" panose="02020603050405020304" pitchFamily="18" charset="0"/>
              </a:rPr>
              <a:t>a</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 6 and count(</a:t>
            </a:r>
            <a:r>
              <a:rPr lang="en-US" sz="2400" b="0" i="1" u="none" strike="noStrike" baseline="0" dirty="0">
                <a:solidFill>
                  <a:srgbClr val="000000"/>
                </a:solidFill>
                <a:latin typeface="Times New Roman" panose="02020603050405020304" pitchFamily="18" charset="0"/>
                <a:cs typeface="Times New Roman" panose="02020603050405020304" pitchFamily="18" charset="0"/>
              </a:rPr>
              <a:t>a </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2400" b="0" i="1" u="none" strike="noStrike" baseline="0" dirty="0">
                <a:solidFill>
                  <a:srgbClr val="000000"/>
                </a:solidFill>
                <a:latin typeface="Times New Roman" panose="02020603050405020304" pitchFamily="18" charset="0"/>
                <a:cs typeface="Times New Roman" panose="02020603050405020304" pitchFamily="18" charset="0"/>
              </a:rPr>
              <a:t>b </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24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 5, we can determine the suppressed value easily: 6 – 5 = 1.</a:t>
            </a:r>
          </a:p>
          <a:p>
            <a:pPr algn="l">
              <a:lnSpc>
                <a:spcPct val="150000"/>
              </a:lnSpc>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 Furthermore, neither 6 nor 5 is a sensitive count.</a:t>
            </a:r>
            <a:endParaRPr lang="en-IN" sz="2400" dirty="0">
              <a:latin typeface="Times New Roman" panose="02020603050405020304" pitchFamily="18" charset="0"/>
              <a:cs typeface="Times New Roman" panose="02020603050405020304" pitchFamily="18" charset="0"/>
            </a:endParaRPr>
          </a:p>
          <a:p>
            <a:pPr>
              <a:lnSpc>
                <a:spcPct val="150000"/>
              </a:lnSpc>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563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0B63E-4EEF-AFA2-51B2-30ABE7C28C78}"/>
              </a:ext>
            </a:extLst>
          </p:cNvPr>
          <p:cNvSpPr>
            <a:spLocks noGrp="1"/>
          </p:cNvSpPr>
          <p:nvPr>
            <p:ph type="title"/>
          </p:nvPr>
        </p:nvSpPr>
        <p:spPr>
          <a:xfrm>
            <a:off x="838200" y="129209"/>
            <a:ext cx="10515600" cy="549274"/>
          </a:xfrm>
        </p:spPr>
        <p:txBody>
          <a:bodyPr>
            <a:normAutofit/>
          </a:bodyPr>
          <a:lstStyle/>
          <a:p>
            <a:pPr algn="ctr"/>
            <a:r>
              <a:rPr lang="en-US" sz="2400" b="1" i="0" u="none" strike="noStrike" baseline="0" dirty="0">
                <a:latin typeface="Cambria" panose="02040503050406030204" pitchFamily="18" charset="0"/>
                <a:ea typeface="Cambria" panose="02040503050406030204" pitchFamily="18" charset="0"/>
              </a:rPr>
              <a:t>Preventing Disclosure: Data Suppression and Modification</a:t>
            </a:r>
            <a:endParaRPr lang="en-IN" sz="54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B62B03EA-AAB0-E423-568F-22575A946B04}"/>
              </a:ext>
            </a:extLst>
          </p:cNvPr>
          <p:cNvSpPr>
            <a:spLocks noGrp="1"/>
          </p:cNvSpPr>
          <p:nvPr>
            <p:ph idx="1"/>
          </p:nvPr>
        </p:nvSpPr>
        <p:spPr>
          <a:xfrm>
            <a:off x="838200" y="904462"/>
            <a:ext cx="10515600" cy="5824330"/>
          </a:xfrm>
        </p:spPr>
        <p:txBody>
          <a:bodyPr>
            <a:normAutofit fontScale="92500" lnSpcReduction="20000"/>
          </a:bodyPr>
          <a:lstStyle/>
          <a:p>
            <a:pPr algn="l">
              <a:lnSpc>
                <a:spcPct val="200000"/>
              </a:lnSpc>
            </a:pPr>
            <a:r>
              <a:rPr lang="en-US" sz="2000" b="1" i="1" u="sng" strike="noStrike" baseline="0" dirty="0">
                <a:latin typeface="Times New Roman" panose="02020603050405020304" pitchFamily="18" charset="0"/>
                <a:cs typeface="Times New Roman" panose="02020603050405020304" pitchFamily="18" charset="0"/>
              </a:rPr>
              <a:t>Suppress obviously sensitive information</a:t>
            </a:r>
            <a:r>
              <a:rPr lang="en-US" sz="2000" b="1" i="0" u="none" strike="noStrike" baseline="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This action can be taken fairly easily.</a:t>
            </a:r>
          </a:p>
          <a:p>
            <a:pPr marL="0" indent="0" algn="l">
              <a:lnSpc>
                <a:spcPct val="200000"/>
              </a:lnSpc>
              <a:buNone/>
            </a:pPr>
            <a:r>
              <a:rPr lang="en-US" sz="2000" b="0" i="0" u="none" strike="noStrike" baseline="0" dirty="0">
                <a:latin typeface="Times New Roman" panose="02020603050405020304" pitchFamily="18" charset="0"/>
                <a:cs typeface="Times New Roman" panose="02020603050405020304" pitchFamily="18" charset="0"/>
              </a:rPr>
              <a:t>    The tendency is to err on the side of suppression, thereby restricting the </a:t>
            </a:r>
            <a:r>
              <a:rPr lang="en-IN" sz="2000" b="0" i="0" u="none" strike="noStrike" baseline="0" dirty="0">
                <a:latin typeface="Times New Roman" panose="02020603050405020304" pitchFamily="18" charset="0"/>
                <a:cs typeface="Times New Roman" panose="02020603050405020304" pitchFamily="18" charset="0"/>
              </a:rPr>
              <a:t>usefulness of the database.</a:t>
            </a:r>
          </a:p>
          <a:p>
            <a:pPr algn="l">
              <a:lnSpc>
                <a:spcPct val="200000"/>
              </a:lnSpc>
            </a:pPr>
            <a:r>
              <a:rPr lang="en-US" sz="2000" b="1" i="1" u="sng" strike="noStrike" baseline="0" dirty="0">
                <a:latin typeface="Times New Roman" panose="02020603050405020304" pitchFamily="18" charset="0"/>
                <a:cs typeface="Times New Roman" panose="02020603050405020304" pitchFamily="18" charset="0"/>
              </a:rPr>
              <a:t>Track what the user knows</a:t>
            </a:r>
            <a:r>
              <a:rPr lang="en-US" sz="2000" b="1" i="0" u="none" strike="noStrike" baseline="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Although possibly leading to the greatest safe disclosure, this approach is extremely costly. Information must be maintained on all users, even though most are not trying to obtain sensitive data. </a:t>
            </a:r>
          </a:p>
          <a:p>
            <a:pPr algn="l">
              <a:lnSpc>
                <a:spcPct val="200000"/>
              </a:lnSpc>
            </a:pPr>
            <a:r>
              <a:rPr lang="en-US" sz="2000" b="1" i="1" u="sng" strike="noStrike" baseline="0" dirty="0">
                <a:latin typeface="Times New Roman" panose="02020603050405020304" pitchFamily="18" charset="0"/>
                <a:cs typeface="Times New Roman" panose="02020603050405020304" pitchFamily="18" charset="0"/>
              </a:rPr>
              <a:t>Disguise the data</a:t>
            </a:r>
            <a:r>
              <a:rPr lang="en-US" sz="2000" b="1" i="0" u="sng" strike="noStrike" baseline="0" dirty="0">
                <a:latin typeface="Times New Roman" panose="02020603050405020304" pitchFamily="18" charset="0"/>
                <a:cs typeface="Times New Roman" panose="02020603050405020304" pitchFamily="18" charset="0"/>
              </a:rPr>
              <a:t>.</a:t>
            </a:r>
            <a:r>
              <a:rPr lang="en-US" sz="2000" b="0" i="0" u="sng" strike="noStrike" baseline="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Random perturbation and rounding can inhibit statistical attacks that depend on exact values for logical and algebraic manipulation. The users of the database receive slightly incorrect or possibly inconsistent results. </a:t>
            </a:r>
          </a:p>
          <a:p>
            <a:pPr algn="l">
              <a:lnSpc>
                <a:spcPct val="170000"/>
              </a:lnSpc>
            </a:pPr>
            <a:r>
              <a:rPr lang="en-US" sz="2600" b="1" i="0" u="none" strike="noStrike" baseline="0" dirty="0">
                <a:latin typeface="Times New Roman" panose="02020603050405020304" pitchFamily="18" charset="0"/>
                <a:cs typeface="Times New Roman" panose="02020603050405020304" pitchFamily="18" charset="0"/>
              </a:rPr>
              <a:t>Data suppression blocks release of sensitive data; data concealing releases part or an approximation of sensitive data.</a:t>
            </a:r>
            <a:endParaRPr lang="en-IN" sz="4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821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FAD1D-9667-5CA7-2872-767D3689FCE5}"/>
              </a:ext>
            </a:extLst>
          </p:cNvPr>
          <p:cNvSpPr>
            <a:spLocks noGrp="1"/>
          </p:cNvSpPr>
          <p:nvPr>
            <p:ph type="title"/>
          </p:nvPr>
        </p:nvSpPr>
        <p:spPr/>
        <p:txBody>
          <a:bodyPr/>
          <a:lstStyle/>
          <a:p>
            <a:pPr algn="ctr"/>
            <a:r>
              <a:rPr lang="en-US" dirty="0">
                <a:latin typeface="Cambria" panose="02040503050406030204" pitchFamily="18" charset="0"/>
                <a:ea typeface="Cambria" panose="02040503050406030204" pitchFamily="18" charset="0"/>
              </a:rPr>
              <a:t>Sample</a:t>
            </a:r>
            <a:endParaRPr lang="en-IN" dirty="0">
              <a:latin typeface="Cambria" panose="02040503050406030204" pitchFamily="18" charset="0"/>
              <a:ea typeface="Cambria" panose="02040503050406030204" pitchFamily="18" charset="0"/>
            </a:endParaRPr>
          </a:p>
        </p:txBody>
      </p:sp>
      <p:pic>
        <p:nvPicPr>
          <p:cNvPr id="5" name="Content Placeholder 4">
            <a:extLst>
              <a:ext uri="{FF2B5EF4-FFF2-40B4-BE49-F238E27FC236}">
                <a16:creationId xmlns:a16="http://schemas.microsoft.com/office/drawing/2014/main" id="{AD0121DC-A13E-0F3C-CA60-917156B9E0C8}"/>
              </a:ext>
            </a:extLst>
          </p:cNvPr>
          <p:cNvPicPr>
            <a:picLocks noGrp="1" noChangeAspect="1"/>
          </p:cNvPicPr>
          <p:nvPr>
            <p:ph idx="1"/>
          </p:nvPr>
        </p:nvPicPr>
        <p:blipFill>
          <a:blip r:embed="rId2"/>
          <a:stretch>
            <a:fillRect/>
          </a:stretch>
        </p:blipFill>
        <p:spPr>
          <a:xfrm>
            <a:off x="2031298" y="2603241"/>
            <a:ext cx="8452062" cy="1974632"/>
          </a:xfrm>
        </p:spPr>
      </p:pic>
    </p:spTree>
    <p:extLst>
      <p:ext uri="{BB962C8B-B14F-4D97-AF65-F5344CB8AC3E}">
        <p14:creationId xmlns:p14="http://schemas.microsoft.com/office/powerpoint/2010/main" val="2780788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2A739-13AC-1537-F59D-53711BDB9A8B}"/>
              </a:ext>
            </a:extLst>
          </p:cNvPr>
          <p:cNvSpPr>
            <a:spLocks noGrp="1"/>
          </p:cNvSpPr>
          <p:nvPr>
            <p:ph type="title"/>
          </p:nvPr>
        </p:nvSpPr>
        <p:spPr>
          <a:xfrm>
            <a:off x="838200" y="149290"/>
            <a:ext cx="10515600" cy="642581"/>
          </a:xfrm>
        </p:spPr>
        <p:txBody>
          <a:bodyPr>
            <a:normAutofit fontScale="90000"/>
          </a:bodyPr>
          <a:lstStyle/>
          <a:p>
            <a:pPr algn="ctr"/>
            <a:br>
              <a:rPr lang="en-US" sz="4400" b="0" i="0" u="none" strike="noStrike" baseline="0" dirty="0">
                <a:latin typeface="Cambria" panose="02040503050406030204" pitchFamily="18" charset="0"/>
                <a:ea typeface="Cambria" panose="02040503050406030204" pitchFamily="18" charset="0"/>
              </a:rPr>
            </a:br>
            <a:r>
              <a:rPr lang="en-US" sz="4400" b="0" i="0" u="none" strike="noStrike" baseline="0" dirty="0">
                <a:latin typeface="Cambria" panose="02040503050406030204" pitchFamily="18" charset="0"/>
                <a:ea typeface="Cambria" panose="02040503050406030204" pitchFamily="18" charset="0"/>
              </a:rPr>
              <a:t>Factors that make data sensitive</a:t>
            </a:r>
            <a:br>
              <a:rPr lang="en-US" sz="4400" b="0" i="0" u="none" strike="noStrike" baseline="0" dirty="0">
                <a:latin typeface="Cambria" panose="02040503050406030204" pitchFamily="18" charset="0"/>
                <a:ea typeface="Cambria" panose="02040503050406030204" pitchFamily="18" charset="0"/>
              </a:rPr>
            </a:br>
            <a:endParaRPr lang="en-IN"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6C4FFD35-634B-2776-95E2-85572C4F9EA3}"/>
              </a:ext>
            </a:extLst>
          </p:cNvPr>
          <p:cNvSpPr>
            <a:spLocks noGrp="1"/>
          </p:cNvSpPr>
          <p:nvPr>
            <p:ph idx="1"/>
          </p:nvPr>
        </p:nvSpPr>
        <p:spPr>
          <a:xfrm>
            <a:off x="838200" y="942392"/>
            <a:ext cx="10515600" cy="5766318"/>
          </a:xfrm>
        </p:spPr>
        <p:txBody>
          <a:bodyPr>
            <a:normAutofit/>
          </a:bodyPr>
          <a:lstStyle/>
          <a:p>
            <a:pPr algn="just">
              <a:lnSpc>
                <a:spcPct val="150000"/>
              </a:lnSpc>
            </a:pPr>
            <a:r>
              <a:rPr lang="en-US" sz="1800" b="1" i="1" u="none" strike="noStrike" baseline="0" dirty="0">
                <a:latin typeface="Times New Roman" panose="02020603050405020304" pitchFamily="18" charset="0"/>
                <a:cs typeface="Times New Roman" panose="02020603050405020304" pitchFamily="18" charset="0"/>
              </a:rPr>
              <a:t>Inherently sensitive</a:t>
            </a:r>
            <a:r>
              <a:rPr lang="en-US" sz="1800" b="1" i="0" u="none" strike="noStrike" baseline="0" dirty="0">
                <a:latin typeface="Times New Roman" panose="02020603050405020304" pitchFamily="18" charset="0"/>
                <a:cs typeface="Times New Roman" panose="02020603050405020304" pitchFamily="18" charset="0"/>
              </a:rPr>
              <a:t>. </a:t>
            </a:r>
            <a:r>
              <a:rPr lang="en-US" sz="1800" b="0" i="0" u="none" strike="noStrike" baseline="0" dirty="0">
                <a:latin typeface="Times New Roman" panose="02020603050405020304" pitchFamily="18" charset="0"/>
                <a:cs typeface="Times New Roman" panose="02020603050405020304" pitchFamily="18" charset="0"/>
              </a:rPr>
              <a:t>The value itself may be so revealing that it is sensitive. Examples are the locations of defensive missiles or the median income of barbers in a town with only one barber.</a:t>
            </a:r>
          </a:p>
          <a:p>
            <a:pPr algn="just">
              <a:lnSpc>
                <a:spcPct val="150000"/>
              </a:lnSpc>
            </a:pPr>
            <a:r>
              <a:rPr lang="en-US" sz="1800" b="1" i="1" u="none" strike="noStrike" baseline="0" dirty="0">
                <a:latin typeface="Times New Roman" panose="02020603050405020304" pitchFamily="18" charset="0"/>
                <a:cs typeface="Times New Roman" panose="02020603050405020304" pitchFamily="18" charset="0"/>
              </a:rPr>
              <a:t>From a sensitive source</a:t>
            </a:r>
            <a:r>
              <a:rPr lang="en-US" sz="1800" b="1" i="0" u="none" strike="noStrike" baseline="0" dirty="0">
                <a:latin typeface="Times New Roman" panose="02020603050405020304" pitchFamily="18" charset="0"/>
                <a:cs typeface="Times New Roman" panose="02020603050405020304" pitchFamily="18" charset="0"/>
              </a:rPr>
              <a:t>. </a:t>
            </a:r>
            <a:r>
              <a:rPr lang="en-US" sz="1800" b="0" i="0" u="none" strike="noStrike" baseline="0" dirty="0">
                <a:latin typeface="Times New Roman" panose="02020603050405020304" pitchFamily="18" charset="0"/>
                <a:cs typeface="Times New Roman" panose="02020603050405020304" pitchFamily="18" charset="0"/>
              </a:rPr>
              <a:t>The source of the data may indicate a need for confidentiality. An example is information from an informer whose identity would be compromised if the information were disclosed.</a:t>
            </a:r>
          </a:p>
          <a:p>
            <a:pPr algn="just">
              <a:lnSpc>
                <a:spcPct val="150000"/>
              </a:lnSpc>
            </a:pPr>
            <a:r>
              <a:rPr lang="en-US" sz="1800" b="1" i="1" u="none" strike="noStrike" baseline="0" dirty="0">
                <a:latin typeface="Times New Roman" panose="02020603050405020304" pitchFamily="18" charset="0"/>
                <a:cs typeface="Times New Roman" panose="02020603050405020304" pitchFamily="18" charset="0"/>
              </a:rPr>
              <a:t>Declared sensitive</a:t>
            </a:r>
            <a:r>
              <a:rPr lang="en-US" sz="1800" b="1" i="0" u="none" strike="noStrike" baseline="0" dirty="0">
                <a:latin typeface="Times New Roman" panose="02020603050405020304" pitchFamily="18" charset="0"/>
                <a:cs typeface="Times New Roman" panose="02020603050405020304" pitchFamily="18" charset="0"/>
              </a:rPr>
              <a:t>. </a:t>
            </a:r>
            <a:r>
              <a:rPr lang="en-US" sz="1800" b="0" i="0" u="none" strike="noStrike" baseline="0" dirty="0">
                <a:latin typeface="Times New Roman" panose="02020603050405020304" pitchFamily="18" charset="0"/>
                <a:cs typeface="Times New Roman" panose="02020603050405020304" pitchFamily="18" charset="0"/>
              </a:rPr>
              <a:t>The database administrator or the owner of the data may have declared the data to be sensitive. Examples are classified military data or the name of the anonymous donor of a piece of art.</a:t>
            </a:r>
          </a:p>
          <a:p>
            <a:pPr algn="just">
              <a:lnSpc>
                <a:spcPct val="150000"/>
              </a:lnSpc>
            </a:pPr>
            <a:r>
              <a:rPr lang="en-US" sz="1800" b="1" i="1" u="none" strike="noStrike" baseline="0" dirty="0">
                <a:latin typeface="Times New Roman" panose="02020603050405020304" pitchFamily="18" charset="0"/>
                <a:cs typeface="Times New Roman" panose="02020603050405020304" pitchFamily="18" charset="0"/>
              </a:rPr>
              <a:t>Part of a</a:t>
            </a:r>
            <a:r>
              <a:rPr lang="en-US" sz="1800" b="1" i="0" u="none" strike="noStrike" baseline="0" dirty="0">
                <a:latin typeface="Times New Roman" panose="02020603050405020304" pitchFamily="18" charset="0"/>
                <a:cs typeface="Times New Roman" panose="02020603050405020304" pitchFamily="18" charset="0"/>
              </a:rPr>
              <a:t> </a:t>
            </a:r>
            <a:r>
              <a:rPr lang="en-US" sz="1800" b="1" i="1" u="none" strike="noStrike" baseline="0" dirty="0">
                <a:latin typeface="Times New Roman" panose="02020603050405020304" pitchFamily="18" charset="0"/>
                <a:cs typeface="Times New Roman" panose="02020603050405020304" pitchFamily="18" charset="0"/>
              </a:rPr>
              <a:t>sensitive attribute </a:t>
            </a:r>
            <a:r>
              <a:rPr lang="en-US" sz="1800" b="1" i="0" u="none" strike="noStrike" baseline="0" dirty="0">
                <a:latin typeface="Times New Roman" panose="02020603050405020304" pitchFamily="18" charset="0"/>
                <a:cs typeface="Times New Roman" panose="02020603050405020304" pitchFamily="18" charset="0"/>
              </a:rPr>
              <a:t>or </a:t>
            </a:r>
            <a:r>
              <a:rPr lang="en-US" sz="1800" b="1" i="1" u="none" strike="noStrike" baseline="0" dirty="0">
                <a:latin typeface="Times New Roman" panose="02020603050405020304" pitchFamily="18" charset="0"/>
                <a:cs typeface="Times New Roman" panose="02020603050405020304" pitchFamily="18" charset="0"/>
              </a:rPr>
              <a:t>record</a:t>
            </a:r>
            <a:r>
              <a:rPr lang="en-US" sz="1800" b="1" i="0" u="none" strike="noStrike" baseline="0" dirty="0">
                <a:latin typeface="Times New Roman" panose="02020603050405020304" pitchFamily="18" charset="0"/>
                <a:cs typeface="Times New Roman" panose="02020603050405020304" pitchFamily="18" charset="0"/>
              </a:rPr>
              <a:t>. </a:t>
            </a:r>
            <a:r>
              <a:rPr lang="en-US" sz="1800" b="0" i="0" u="none" strike="noStrike" baseline="0" dirty="0">
                <a:latin typeface="Times New Roman" panose="02020603050405020304" pitchFamily="18" charset="0"/>
                <a:cs typeface="Times New Roman" panose="02020603050405020304" pitchFamily="18" charset="0"/>
              </a:rPr>
              <a:t>In a database, an entire attribute or record may be classified as sensitive. Examples are the salary attribute of a </a:t>
            </a:r>
            <a:r>
              <a:rPr lang="en-IN" sz="1800" b="0" i="0" u="none" strike="noStrike" baseline="0" dirty="0">
                <a:latin typeface="Times New Roman" panose="02020603050405020304" pitchFamily="18" charset="0"/>
                <a:cs typeface="Times New Roman" panose="02020603050405020304" pitchFamily="18" charset="0"/>
              </a:rPr>
              <a:t>personnel database or a record describing a secret space mission.</a:t>
            </a:r>
          </a:p>
          <a:p>
            <a:pPr algn="just">
              <a:lnSpc>
                <a:spcPct val="150000"/>
              </a:lnSpc>
            </a:pPr>
            <a:r>
              <a:rPr lang="en-US" sz="1800" b="1" i="1" u="none" strike="noStrike" baseline="0" dirty="0">
                <a:latin typeface="Times New Roman" panose="02020603050405020304" pitchFamily="18" charset="0"/>
                <a:cs typeface="Times New Roman" panose="02020603050405020304" pitchFamily="18" charset="0"/>
              </a:rPr>
              <a:t>Sensitive in relation to previously disclosed information</a:t>
            </a:r>
            <a:r>
              <a:rPr lang="en-US" sz="1800" b="0" i="0" u="none" strike="noStrike" baseline="0" dirty="0">
                <a:latin typeface="Times New Roman" panose="02020603050405020304" pitchFamily="18" charset="0"/>
                <a:cs typeface="Times New Roman" panose="02020603050405020304" pitchFamily="18" charset="0"/>
              </a:rPr>
              <a:t>. Some data become sensitive in the presence of other data. For example, the longitude coordinate of a secret gold mine reveals little, but the longitude coordinate in conjunction with the latitude coordinate pinpoints the mine.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102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77EDB-2118-9CC5-2F5B-0F02B675489B}"/>
              </a:ext>
            </a:extLst>
          </p:cNvPr>
          <p:cNvSpPr>
            <a:spLocks noGrp="1"/>
          </p:cNvSpPr>
          <p:nvPr>
            <p:ph type="title"/>
          </p:nvPr>
        </p:nvSpPr>
        <p:spPr>
          <a:xfrm>
            <a:off x="838200" y="346464"/>
            <a:ext cx="10515600" cy="819863"/>
          </a:xfrm>
        </p:spPr>
        <p:txBody>
          <a:bodyPr>
            <a:normAutofit/>
          </a:bodyPr>
          <a:lstStyle/>
          <a:p>
            <a:pPr algn="ctr"/>
            <a:r>
              <a:rPr lang="en-IN" sz="3200" b="1" i="0" u="none" strike="noStrike" baseline="0" dirty="0">
                <a:latin typeface="Cambria" panose="02040503050406030204" pitchFamily="18" charset="0"/>
                <a:ea typeface="Cambria" panose="02040503050406030204" pitchFamily="18" charset="0"/>
              </a:rPr>
              <a:t>Types of Disclosures</a:t>
            </a:r>
            <a:endParaRPr lang="en-IN" sz="66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C11096D0-6408-7143-8A2E-FC6F82C2F419}"/>
              </a:ext>
            </a:extLst>
          </p:cNvPr>
          <p:cNvSpPr>
            <a:spLocks noGrp="1"/>
          </p:cNvSpPr>
          <p:nvPr>
            <p:ph idx="1"/>
          </p:nvPr>
        </p:nvSpPr>
        <p:spPr>
          <a:xfrm>
            <a:off x="838200" y="1530219"/>
            <a:ext cx="10515600" cy="4665405"/>
          </a:xfrm>
        </p:spPr>
        <p:txBody>
          <a:bodyPr/>
          <a:lstStyle/>
          <a:p>
            <a:pPr>
              <a:lnSpc>
                <a:spcPct val="150000"/>
              </a:lnSpc>
            </a:pPr>
            <a:r>
              <a:rPr lang="en-US" dirty="0">
                <a:latin typeface="Times New Roman" panose="02020603050405020304" pitchFamily="18" charset="0"/>
                <a:cs typeface="Times New Roman" panose="02020603050405020304" pitchFamily="18" charset="0"/>
              </a:rPr>
              <a:t>Exact data</a:t>
            </a:r>
          </a:p>
          <a:p>
            <a:pPr>
              <a:lnSpc>
                <a:spcPct val="150000"/>
              </a:lnSpc>
            </a:pPr>
            <a:r>
              <a:rPr lang="en-US" dirty="0">
                <a:latin typeface="Times New Roman" panose="02020603050405020304" pitchFamily="18" charset="0"/>
                <a:cs typeface="Times New Roman" panose="02020603050405020304" pitchFamily="18" charset="0"/>
              </a:rPr>
              <a:t>Bounds</a:t>
            </a:r>
          </a:p>
          <a:p>
            <a:pPr>
              <a:lnSpc>
                <a:spcPct val="150000"/>
              </a:lnSpc>
            </a:pPr>
            <a:r>
              <a:rPr lang="en-US" dirty="0">
                <a:latin typeface="Times New Roman" panose="02020603050405020304" pitchFamily="18" charset="0"/>
                <a:cs typeface="Times New Roman" panose="02020603050405020304" pitchFamily="18" charset="0"/>
              </a:rPr>
              <a:t>Negative Result </a:t>
            </a:r>
          </a:p>
          <a:p>
            <a:pPr>
              <a:lnSpc>
                <a:spcPct val="150000"/>
              </a:lnSpc>
            </a:pPr>
            <a:r>
              <a:rPr lang="en-US" dirty="0">
                <a:latin typeface="Times New Roman" panose="02020603050405020304" pitchFamily="18" charset="0"/>
                <a:cs typeface="Times New Roman" panose="02020603050405020304" pitchFamily="18" charset="0"/>
              </a:rPr>
              <a:t>Existence</a:t>
            </a:r>
          </a:p>
          <a:p>
            <a:pPr>
              <a:lnSpc>
                <a:spcPct val="150000"/>
              </a:lnSpc>
            </a:pPr>
            <a:r>
              <a:rPr lang="en-US" dirty="0">
                <a:latin typeface="Times New Roman" panose="02020603050405020304" pitchFamily="18" charset="0"/>
                <a:cs typeface="Times New Roman" panose="02020603050405020304" pitchFamily="18" charset="0"/>
              </a:rPr>
              <a:t>Probable Value</a:t>
            </a:r>
          </a:p>
          <a:p>
            <a:pPr marL="0" indent="0">
              <a:lnSpc>
                <a:spcPct val="150000"/>
              </a:lnSpc>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149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E1CB8-92AD-365C-8741-CB6534612E16}"/>
              </a:ext>
            </a:extLst>
          </p:cNvPr>
          <p:cNvSpPr>
            <a:spLocks noGrp="1"/>
          </p:cNvSpPr>
          <p:nvPr>
            <p:ph type="title"/>
          </p:nvPr>
        </p:nvSpPr>
        <p:spPr>
          <a:xfrm>
            <a:off x="838200" y="365125"/>
            <a:ext cx="10515600" cy="642581"/>
          </a:xfrm>
        </p:spPr>
        <p:txBody>
          <a:bodyPr>
            <a:normAutofit fontScale="90000"/>
          </a:bodyPr>
          <a:lstStyle/>
          <a:p>
            <a:pPr algn="ct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Exact data</a:t>
            </a:r>
            <a:br>
              <a:rPr lang="en-US" dirty="0">
                <a:latin typeface="Times New Roman" panose="02020603050405020304" pitchFamily="18"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B7F41AC-ABFD-F359-C0A3-CCD110A14E17}"/>
              </a:ext>
            </a:extLst>
          </p:cNvPr>
          <p:cNvSpPr>
            <a:spLocks noGrp="1"/>
          </p:cNvSpPr>
          <p:nvPr>
            <p:ph idx="1"/>
          </p:nvPr>
        </p:nvSpPr>
        <p:spPr>
          <a:xfrm>
            <a:off x="838200" y="1408922"/>
            <a:ext cx="10515600" cy="4768041"/>
          </a:xfrm>
        </p:spPr>
        <p:txBody>
          <a:bodyPr>
            <a:normAutofit/>
          </a:bodyPr>
          <a:lstStyle/>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The most serious disclosure is the </a:t>
            </a:r>
            <a:r>
              <a:rPr lang="en-US" sz="2400" b="1" i="0" u="none" strike="noStrike" baseline="0" dirty="0">
                <a:latin typeface="Times New Roman" panose="02020603050405020304" pitchFamily="18" charset="0"/>
                <a:cs typeface="Times New Roman" panose="02020603050405020304" pitchFamily="18" charset="0"/>
              </a:rPr>
              <a:t>exact value </a:t>
            </a:r>
            <a:r>
              <a:rPr lang="en-US" sz="2400" b="0" i="0" u="none" strike="noStrike" baseline="0" dirty="0">
                <a:latin typeface="Times New Roman" panose="02020603050405020304" pitchFamily="18" charset="0"/>
                <a:cs typeface="Times New Roman" panose="02020603050405020304" pitchFamily="18" charset="0"/>
              </a:rPr>
              <a:t>of a sensitive data item itself.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The user may know that sensitive data are being requested, or the user may request general data without knowing that some of it is sensitive.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A faulty database manager may even deliver sensitive data by accident, without the user’s having requested it.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In all these cases, the result is the same: The security of the sensitive data has been breached.</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510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BA9F4-C637-1693-285C-C3E930184908}"/>
              </a:ext>
            </a:extLst>
          </p:cNvPr>
          <p:cNvSpPr>
            <a:spLocks noGrp="1"/>
          </p:cNvSpPr>
          <p:nvPr>
            <p:ph type="title"/>
          </p:nvPr>
        </p:nvSpPr>
        <p:spPr>
          <a:xfrm>
            <a:off x="838200" y="365125"/>
            <a:ext cx="10515600" cy="847855"/>
          </a:xfrm>
        </p:spPr>
        <p:txBody>
          <a:bodyPr>
            <a:normAutofit/>
          </a:bodyPr>
          <a:lstStyle/>
          <a:p>
            <a:pPr algn="ctr"/>
            <a:r>
              <a:rPr lang="en-US" dirty="0">
                <a:latin typeface="Cambria" panose="02040503050406030204" pitchFamily="18" charset="0"/>
                <a:ea typeface="Cambria" panose="02040503050406030204" pitchFamily="18" charset="0"/>
              </a:rPr>
              <a:t>Bounds</a:t>
            </a:r>
            <a:endParaRPr lang="en-IN"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7267CA46-1BDC-F0A8-9C5F-1458AD0B93EE}"/>
              </a:ext>
            </a:extLst>
          </p:cNvPr>
          <p:cNvSpPr>
            <a:spLocks noGrp="1"/>
          </p:cNvSpPr>
          <p:nvPr>
            <p:ph idx="1"/>
          </p:nvPr>
        </p:nvSpPr>
        <p:spPr>
          <a:xfrm>
            <a:off x="838200" y="1306286"/>
            <a:ext cx="10515600" cy="5186589"/>
          </a:xfrm>
        </p:spPr>
        <p:txBody>
          <a:bodyPr>
            <a:normAutofit/>
          </a:bodyPr>
          <a:lstStyle/>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Another exposure is disclosing </a:t>
            </a:r>
            <a:r>
              <a:rPr lang="en-US" sz="2400" b="1" i="0" u="none" strike="noStrike" baseline="0" dirty="0">
                <a:latin typeface="Times New Roman" panose="02020603050405020304" pitchFamily="18" charset="0"/>
                <a:cs typeface="Times New Roman" panose="02020603050405020304" pitchFamily="18" charset="0"/>
              </a:rPr>
              <a:t>bounds </a:t>
            </a:r>
            <a:r>
              <a:rPr lang="en-US" sz="2400" b="0" i="0" u="none" strike="noStrike" baseline="0" dirty="0">
                <a:latin typeface="Times New Roman" panose="02020603050405020304" pitchFamily="18" charset="0"/>
                <a:cs typeface="Times New Roman" panose="02020603050405020304" pitchFamily="18" charset="0"/>
              </a:rPr>
              <a:t>on a sensitive value, that is, indicating that a sensitive value, </a:t>
            </a:r>
            <a:r>
              <a:rPr lang="en-US" sz="2400" b="0" i="1" u="none" strike="noStrike" baseline="0" dirty="0">
                <a:latin typeface="Times New Roman" panose="02020603050405020304" pitchFamily="18" charset="0"/>
                <a:cs typeface="Times New Roman" panose="02020603050405020304" pitchFamily="18" charset="0"/>
              </a:rPr>
              <a:t>y</a:t>
            </a:r>
            <a:r>
              <a:rPr lang="en-US" sz="2400" b="0" i="0" u="none" strike="noStrike" baseline="0" dirty="0">
                <a:latin typeface="Times New Roman" panose="02020603050405020304" pitchFamily="18" charset="0"/>
                <a:cs typeface="Times New Roman" panose="02020603050405020304" pitchFamily="18" charset="0"/>
              </a:rPr>
              <a:t>, is between two values, </a:t>
            </a:r>
            <a:r>
              <a:rPr lang="en-US" sz="2400" b="0" i="1" u="none" strike="noStrike" baseline="0" dirty="0">
                <a:latin typeface="Times New Roman" panose="02020603050405020304" pitchFamily="18" charset="0"/>
                <a:cs typeface="Times New Roman" panose="02020603050405020304" pitchFamily="18" charset="0"/>
              </a:rPr>
              <a:t>L </a:t>
            </a:r>
            <a:r>
              <a:rPr lang="en-US" sz="2400" b="0" i="0" u="none" strike="noStrike" baseline="0" dirty="0">
                <a:latin typeface="Times New Roman" panose="02020603050405020304" pitchFamily="18" charset="0"/>
                <a:cs typeface="Times New Roman" panose="02020603050405020304" pitchFamily="18" charset="0"/>
              </a:rPr>
              <a:t>and </a:t>
            </a:r>
            <a:r>
              <a:rPr lang="en-US" sz="2400" b="0" i="1" u="none" strike="noStrike" baseline="0" dirty="0">
                <a:latin typeface="Times New Roman" panose="02020603050405020304" pitchFamily="18" charset="0"/>
                <a:cs typeface="Times New Roman" panose="02020603050405020304" pitchFamily="18" charset="0"/>
              </a:rPr>
              <a:t>H</a:t>
            </a:r>
            <a:r>
              <a:rPr lang="en-US" sz="2400" b="0" i="0" u="none" strike="noStrike" baseline="0" dirty="0">
                <a:latin typeface="Times New Roman" panose="02020603050405020304" pitchFamily="18" charset="0"/>
                <a:cs typeface="Times New Roman" panose="02020603050405020304" pitchFamily="18" charset="0"/>
              </a:rPr>
              <a:t>.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Sometimes, by using a narrowing technique not unlike the binary search, the user may first determine that </a:t>
            </a:r>
            <a:r>
              <a:rPr lang="en-US" sz="2400" b="0" i="1" u="none" strike="noStrike" baseline="0" dirty="0">
                <a:latin typeface="Times New Roman" panose="02020603050405020304" pitchFamily="18" charset="0"/>
                <a:cs typeface="Times New Roman" panose="02020603050405020304" pitchFamily="18" charset="0"/>
              </a:rPr>
              <a:t>L </a:t>
            </a:r>
            <a:r>
              <a:rPr lang="en-US" sz="2400" b="0" i="0" u="none" strike="noStrike" baseline="0" dirty="0">
                <a:latin typeface="Times New Roman" panose="02020603050405020304" pitchFamily="18" charset="0"/>
                <a:cs typeface="Times New Roman" panose="02020603050405020304" pitchFamily="18" charset="0"/>
              </a:rPr>
              <a:t>≤ </a:t>
            </a:r>
            <a:r>
              <a:rPr lang="en-US" sz="2400" b="0" i="1" u="none" strike="noStrike" baseline="0" dirty="0">
                <a:latin typeface="Times New Roman" panose="02020603050405020304" pitchFamily="18" charset="0"/>
                <a:cs typeface="Times New Roman" panose="02020603050405020304" pitchFamily="18" charset="0"/>
              </a:rPr>
              <a:t>y </a:t>
            </a:r>
            <a:r>
              <a:rPr lang="en-US" sz="2400" b="0" i="0" u="none" strike="noStrike" baseline="0" dirty="0">
                <a:latin typeface="Times New Roman" panose="02020603050405020304" pitchFamily="18" charset="0"/>
                <a:cs typeface="Times New Roman" panose="02020603050405020304" pitchFamily="18" charset="0"/>
              </a:rPr>
              <a:t>≤ </a:t>
            </a:r>
            <a:r>
              <a:rPr lang="en-US" sz="2400" b="0" i="1" u="none" strike="noStrike" baseline="0" dirty="0">
                <a:latin typeface="Times New Roman" panose="02020603050405020304" pitchFamily="18" charset="0"/>
                <a:cs typeface="Times New Roman" panose="02020603050405020304" pitchFamily="18" charset="0"/>
              </a:rPr>
              <a:t>H </a:t>
            </a:r>
            <a:r>
              <a:rPr lang="en-US" sz="2400" b="0" i="0" u="none" strike="noStrike" baseline="0" dirty="0">
                <a:latin typeface="Times New Roman" panose="02020603050405020304" pitchFamily="18" charset="0"/>
                <a:cs typeface="Times New Roman" panose="02020603050405020304" pitchFamily="18" charset="0"/>
              </a:rPr>
              <a:t>and then see whether </a:t>
            </a:r>
            <a:r>
              <a:rPr lang="en-US" sz="2400" b="0" i="1" u="none" strike="noStrike" baseline="0" dirty="0">
                <a:latin typeface="Times New Roman" panose="02020603050405020304" pitchFamily="18" charset="0"/>
                <a:cs typeface="Times New Roman" panose="02020603050405020304" pitchFamily="18" charset="0"/>
              </a:rPr>
              <a:t>L </a:t>
            </a:r>
            <a:r>
              <a:rPr lang="en-US" sz="2400" b="0" i="0" u="none" strike="noStrike" baseline="0" dirty="0">
                <a:latin typeface="Times New Roman" panose="02020603050405020304" pitchFamily="18" charset="0"/>
                <a:cs typeface="Times New Roman" panose="02020603050405020304" pitchFamily="18" charset="0"/>
              </a:rPr>
              <a:t>≤ </a:t>
            </a:r>
            <a:r>
              <a:rPr lang="en-US" sz="2400" b="0" i="1" u="none" strike="noStrike" baseline="0" dirty="0">
                <a:latin typeface="Times New Roman" panose="02020603050405020304" pitchFamily="18" charset="0"/>
                <a:cs typeface="Times New Roman" panose="02020603050405020304" pitchFamily="18" charset="0"/>
              </a:rPr>
              <a:t>y </a:t>
            </a:r>
            <a:r>
              <a:rPr lang="en-US" sz="2400" b="0" i="0" u="none" strike="noStrike" baseline="0" dirty="0">
                <a:latin typeface="Times New Roman" panose="02020603050405020304" pitchFamily="18" charset="0"/>
                <a:cs typeface="Times New Roman" panose="02020603050405020304" pitchFamily="18" charset="0"/>
              </a:rPr>
              <a:t>≤ </a:t>
            </a:r>
            <a:r>
              <a:rPr lang="en-US" sz="2400" b="0" i="1" u="none" strike="noStrike" baseline="0" dirty="0">
                <a:latin typeface="Times New Roman" panose="02020603050405020304" pitchFamily="18" charset="0"/>
                <a:cs typeface="Times New Roman" panose="02020603050405020304" pitchFamily="18" charset="0"/>
              </a:rPr>
              <a:t>H</a:t>
            </a:r>
            <a:r>
              <a:rPr lang="en-US" sz="2400" b="0" i="0" u="none" strike="noStrike" baseline="0" dirty="0">
                <a:latin typeface="Times New Roman" panose="02020603050405020304" pitchFamily="18" charset="0"/>
                <a:cs typeface="Times New Roman" panose="02020603050405020304" pitchFamily="18" charset="0"/>
              </a:rPr>
              <a:t>/2, and so forth, thereby permitting the user to determine </a:t>
            </a:r>
            <a:r>
              <a:rPr lang="en-US" sz="2400" b="0" i="1" u="none" strike="noStrike" baseline="0" dirty="0">
                <a:latin typeface="Times New Roman" panose="02020603050405020304" pitchFamily="18" charset="0"/>
                <a:cs typeface="Times New Roman" panose="02020603050405020304" pitchFamily="18" charset="0"/>
              </a:rPr>
              <a:t>y </a:t>
            </a:r>
            <a:r>
              <a:rPr lang="en-US" sz="2400" b="0" i="0" u="none" strike="noStrike" baseline="0" dirty="0">
                <a:latin typeface="Times New Roman" panose="02020603050405020304" pitchFamily="18" charset="0"/>
                <a:cs typeface="Times New Roman" panose="02020603050405020304" pitchFamily="18" charset="0"/>
              </a:rPr>
              <a:t>to any desired precision. </a:t>
            </a:r>
          </a:p>
          <a:p>
            <a:pPr algn="l">
              <a:lnSpc>
                <a:spcPct val="150000"/>
              </a:lnSpc>
            </a:pPr>
            <a:r>
              <a:rPr lang="en-US" sz="2400" b="0" i="0" u="none" strike="noStrike" baseline="0" dirty="0">
                <a:latin typeface="Times New Roman" panose="02020603050405020304" pitchFamily="18" charset="0"/>
                <a:cs typeface="Times New Roman" panose="02020603050405020304" pitchFamily="18" charset="0"/>
              </a:rPr>
              <a:t>In another case, merely revealing that a value such as the athletic scholarship budget or the number of CIA agents exceeds a certain amount may be a </a:t>
            </a:r>
            <a:r>
              <a:rPr lang="en-IN" sz="2400" b="0" i="0" u="none" strike="noStrike" baseline="0" dirty="0">
                <a:latin typeface="Times New Roman" panose="02020603050405020304" pitchFamily="18" charset="0"/>
                <a:cs typeface="Times New Roman" panose="02020603050405020304" pitchFamily="18" charset="0"/>
              </a:rPr>
              <a:t>serious breach of security.</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2705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AC09C-07C8-6FD4-20A9-7845C91A94A8}"/>
              </a:ext>
            </a:extLst>
          </p:cNvPr>
          <p:cNvSpPr>
            <a:spLocks noGrp="1"/>
          </p:cNvSpPr>
          <p:nvPr>
            <p:ph type="title"/>
          </p:nvPr>
        </p:nvSpPr>
        <p:spPr/>
        <p:txBody>
          <a:bodyPr/>
          <a:lstStyle/>
          <a:p>
            <a:pPr algn="ctr"/>
            <a:r>
              <a:rPr lang="en-US" dirty="0">
                <a:latin typeface="Cambria" panose="02040503050406030204" pitchFamily="18" charset="0"/>
                <a:ea typeface="Cambria" panose="02040503050406030204" pitchFamily="18" charset="0"/>
              </a:rPr>
              <a:t>Bounds</a:t>
            </a:r>
            <a:endParaRPr lang="en-IN" dirty="0"/>
          </a:p>
        </p:txBody>
      </p:sp>
      <p:sp>
        <p:nvSpPr>
          <p:cNvPr id="3" name="Content Placeholder 2">
            <a:extLst>
              <a:ext uri="{FF2B5EF4-FFF2-40B4-BE49-F238E27FC236}">
                <a16:creationId xmlns:a16="http://schemas.microsoft.com/office/drawing/2014/main" id="{FF551F4C-DB82-9079-765E-27F814A69CD3}"/>
              </a:ext>
            </a:extLst>
          </p:cNvPr>
          <p:cNvSpPr>
            <a:spLocks noGrp="1"/>
          </p:cNvSpPr>
          <p:nvPr>
            <p:ph idx="1"/>
          </p:nvPr>
        </p:nvSpPr>
        <p:spPr>
          <a:xfrm>
            <a:off x="838200" y="1690688"/>
            <a:ext cx="10515600" cy="4486275"/>
          </a:xfrm>
        </p:spPr>
        <p:txBody>
          <a:bodyPr>
            <a:normAutofit/>
          </a:bodyPr>
          <a:lstStyle/>
          <a:p>
            <a:pPr algn="l">
              <a:lnSpc>
                <a:spcPct val="150000"/>
              </a:lnSpc>
            </a:pPr>
            <a:r>
              <a:rPr lang="en-IN" sz="2000" b="0" i="0" u="none" strike="noStrike" baseline="0" dirty="0">
                <a:latin typeface="Times New Roman" panose="02020603050405020304" pitchFamily="18" charset="0"/>
                <a:cs typeface="Times New Roman" panose="02020603050405020304" pitchFamily="18" charset="0"/>
              </a:rPr>
              <a:t>For </a:t>
            </a:r>
            <a:r>
              <a:rPr lang="en-US" sz="2000" b="0" i="0" u="none" strike="noStrike" baseline="0" dirty="0">
                <a:latin typeface="Times New Roman" panose="02020603050405020304" pitchFamily="18" charset="0"/>
                <a:cs typeface="Times New Roman" panose="02020603050405020304" pitchFamily="18" charset="0"/>
              </a:rPr>
              <a:t>example, a company may announce that its salaries for programmers range from $50,000 to $82,000.</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 If you are a programmer earning $79,700, you would suppose you are fairly well off, so you have the information you want; however, the announcement does not disclose who are the highest- and lowest-paid programmers.</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213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9DBC0-266F-DCF5-AA35-F74E04248C13}"/>
              </a:ext>
            </a:extLst>
          </p:cNvPr>
          <p:cNvSpPr>
            <a:spLocks noGrp="1"/>
          </p:cNvSpPr>
          <p:nvPr>
            <p:ph type="title"/>
          </p:nvPr>
        </p:nvSpPr>
        <p:spPr>
          <a:xfrm>
            <a:off x="838199" y="103869"/>
            <a:ext cx="10515600" cy="829192"/>
          </a:xfrm>
        </p:spPr>
        <p:txBody>
          <a:bodyPr>
            <a:normAutofit/>
          </a:bodyPr>
          <a:lstStyle/>
          <a:p>
            <a:pPr algn="ctr"/>
            <a:r>
              <a:rPr lang="en-US" dirty="0">
                <a:latin typeface="Cambria" panose="02040503050406030204" pitchFamily="18" charset="0"/>
                <a:ea typeface="Cambria" panose="02040503050406030204" pitchFamily="18" charset="0"/>
              </a:rPr>
              <a:t>Negative Result</a:t>
            </a:r>
            <a:endParaRPr lang="en-IN"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FF3534D8-ECBF-9D95-2078-684F5C5CF989}"/>
              </a:ext>
            </a:extLst>
          </p:cNvPr>
          <p:cNvSpPr>
            <a:spLocks noGrp="1"/>
          </p:cNvSpPr>
          <p:nvPr>
            <p:ph idx="1"/>
          </p:nvPr>
        </p:nvSpPr>
        <p:spPr>
          <a:xfrm>
            <a:off x="838199" y="1101012"/>
            <a:ext cx="10946364" cy="5430417"/>
          </a:xfrm>
        </p:spPr>
        <p:txBody>
          <a:bodyPr>
            <a:normAutofit/>
          </a:bodyPr>
          <a:lstStyle/>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That is, we can learn that </a:t>
            </a:r>
            <a:r>
              <a:rPr lang="en-US" sz="2000" b="0" i="1" u="none" strike="noStrike" baseline="0" dirty="0">
                <a:latin typeface="Times New Roman" panose="02020603050405020304" pitchFamily="18" charset="0"/>
                <a:cs typeface="Times New Roman" panose="02020603050405020304" pitchFamily="18" charset="0"/>
              </a:rPr>
              <a:t>z </a:t>
            </a:r>
            <a:r>
              <a:rPr lang="en-US" sz="2000" b="0" i="0" u="none" strike="noStrike" baseline="0" dirty="0">
                <a:latin typeface="Times New Roman" panose="02020603050405020304" pitchFamily="18" charset="0"/>
                <a:cs typeface="Times New Roman" panose="02020603050405020304" pitchFamily="18" charset="0"/>
              </a:rPr>
              <a:t>is </a:t>
            </a:r>
            <a:r>
              <a:rPr lang="en-US" sz="2000" b="0" i="1" u="none" strike="noStrike" baseline="0" dirty="0">
                <a:latin typeface="Times New Roman" panose="02020603050405020304" pitchFamily="18" charset="0"/>
                <a:cs typeface="Times New Roman" panose="02020603050405020304" pitchFamily="18" charset="0"/>
              </a:rPr>
              <a:t>not </a:t>
            </a:r>
            <a:r>
              <a:rPr lang="en-US" sz="2000" b="0" i="0" u="none" strike="noStrike" baseline="0" dirty="0">
                <a:latin typeface="Times New Roman" panose="02020603050405020304" pitchFamily="18" charset="0"/>
                <a:cs typeface="Times New Roman" panose="02020603050405020304" pitchFamily="18" charset="0"/>
              </a:rPr>
              <a:t>the value of </a:t>
            </a:r>
            <a:r>
              <a:rPr lang="en-US" sz="2000" b="0" i="1" u="none" strike="noStrike" baseline="0" dirty="0">
                <a:latin typeface="Times New Roman" panose="02020603050405020304" pitchFamily="18" charset="0"/>
                <a:cs typeface="Times New Roman" panose="02020603050405020304" pitchFamily="18" charset="0"/>
              </a:rPr>
              <a:t>y</a:t>
            </a:r>
            <a:r>
              <a:rPr lang="en-US" sz="2000" b="0" i="0" u="none" strike="noStrike" baseline="0" dirty="0">
                <a:latin typeface="Times New Roman" panose="02020603050405020304" pitchFamily="18" charset="0"/>
                <a:cs typeface="Times New Roman" panose="02020603050405020304" pitchFamily="18" charset="0"/>
              </a:rPr>
              <a:t>.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For example, knowing that 0 is not the total number of felony convictions for a person reveals that the person was convicted of a felony.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 distinction between 1 and 2 or 46 and 47 felonies is not as sensitive as the distinction between 0 and 1.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Therefore, disclosing that a value is not 0 can be a significant disclosure.</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Similarly, if a student does not appear on the honors list, you can infer that the person’s grade point average is below 3.50. </a:t>
            </a:r>
          </a:p>
          <a:p>
            <a:pPr algn="l">
              <a:lnSpc>
                <a:spcPct val="150000"/>
              </a:lnSpc>
            </a:pPr>
            <a:r>
              <a:rPr lang="en-US" sz="2000" b="0" i="0" u="none" strike="noStrike" baseline="0" dirty="0">
                <a:latin typeface="Times New Roman" panose="02020603050405020304" pitchFamily="18" charset="0"/>
                <a:cs typeface="Times New Roman" panose="02020603050405020304" pitchFamily="18" charset="0"/>
              </a:rPr>
              <a:t>This information is not too revealing, however, because the range of grade point averages from 0.0 to 3.49 is rather wide.</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9771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2314</Words>
  <Application>Microsoft Office PowerPoint</Application>
  <PresentationFormat>Widescreen</PresentationFormat>
  <Paragraphs>143</Paragraphs>
  <Slides>25</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Calibri</vt:lpstr>
      <vt:lpstr>Calibri Light</vt:lpstr>
      <vt:lpstr>Cambria</vt:lpstr>
      <vt:lpstr>Georgia</vt:lpstr>
      <vt:lpstr>LiberationSerif</vt:lpstr>
      <vt:lpstr>LiberationSerif-Bold</vt:lpstr>
      <vt:lpstr>Times New Roman</vt:lpstr>
      <vt:lpstr>Wingdings</vt:lpstr>
      <vt:lpstr>Office Theme</vt:lpstr>
      <vt:lpstr>DATABASE DISCLOSURE</vt:lpstr>
      <vt:lpstr>SENSITIVE DATA</vt:lpstr>
      <vt:lpstr>Sample</vt:lpstr>
      <vt:lpstr> Factors that make data sensitive </vt:lpstr>
      <vt:lpstr>Types of Disclosures</vt:lpstr>
      <vt:lpstr> Exact data </vt:lpstr>
      <vt:lpstr>Bounds</vt:lpstr>
      <vt:lpstr>Bounds</vt:lpstr>
      <vt:lpstr>Negative Result</vt:lpstr>
      <vt:lpstr>Existence</vt:lpstr>
      <vt:lpstr>Probable Value</vt:lpstr>
      <vt:lpstr>Direct Inference</vt:lpstr>
      <vt:lpstr>Direct Attack</vt:lpstr>
      <vt:lpstr>Direct Attack</vt:lpstr>
      <vt:lpstr>Direct Attack</vt:lpstr>
      <vt:lpstr>Inference by Arithmetic</vt:lpstr>
      <vt:lpstr>Sum</vt:lpstr>
      <vt:lpstr>Count</vt:lpstr>
      <vt:lpstr>Mean</vt:lpstr>
      <vt:lpstr>Median</vt:lpstr>
      <vt:lpstr>PowerPoint Presentation</vt:lpstr>
      <vt:lpstr>Tracker Attacks</vt:lpstr>
      <vt:lpstr>PowerPoint Presentation</vt:lpstr>
      <vt:lpstr>PowerPoint Presentation</vt:lpstr>
      <vt:lpstr>Preventing Disclosure: Data Suppression and Modification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DISCLOSURE</dc:title>
  <dc:creator>Vanitha sheba</dc:creator>
  <cp:lastModifiedBy>Vanitha sheba</cp:lastModifiedBy>
  <cp:revision>29</cp:revision>
  <dcterms:created xsi:type="dcterms:W3CDTF">2023-10-08T18:57:01Z</dcterms:created>
  <dcterms:modified xsi:type="dcterms:W3CDTF">2025-11-18T04:02:15Z</dcterms:modified>
</cp:coreProperties>
</file>